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4.wmf"/><Relationship Id="rId5" Type="http://schemas.openxmlformats.org/officeDocument/2006/relationships/image" Target="../media/image16.wmf"/><Relationship Id="rId4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29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12" Type="http://schemas.openxmlformats.org/officeDocument/2006/relationships/image" Target="../media/image28.wmf"/><Relationship Id="rId17" Type="http://schemas.openxmlformats.org/officeDocument/2006/relationships/image" Target="../media/image33.wmf"/><Relationship Id="rId2" Type="http://schemas.openxmlformats.org/officeDocument/2006/relationships/image" Target="../media/image18.wmf"/><Relationship Id="rId16" Type="http://schemas.openxmlformats.org/officeDocument/2006/relationships/image" Target="../media/image32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11" Type="http://schemas.openxmlformats.org/officeDocument/2006/relationships/image" Target="../media/image27.wmf"/><Relationship Id="rId5" Type="http://schemas.openxmlformats.org/officeDocument/2006/relationships/image" Target="../media/image21.wmf"/><Relationship Id="rId15" Type="http://schemas.openxmlformats.org/officeDocument/2006/relationships/image" Target="../media/image3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Relationship Id="rId14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0.wmf"/><Relationship Id="rId7" Type="http://schemas.openxmlformats.org/officeDocument/2006/relationships/image" Target="../media/image43.wmf"/><Relationship Id="rId12" Type="http://schemas.openxmlformats.org/officeDocument/2006/relationships/image" Target="../media/image48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2.wmf"/><Relationship Id="rId11" Type="http://schemas.openxmlformats.org/officeDocument/2006/relationships/image" Target="../media/image47.wmf"/><Relationship Id="rId5" Type="http://schemas.openxmlformats.org/officeDocument/2006/relationships/image" Target="../media/image25.wmf"/><Relationship Id="rId10" Type="http://schemas.openxmlformats.org/officeDocument/2006/relationships/image" Target="../media/image46.wmf"/><Relationship Id="rId4" Type="http://schemas.openxmlformats.org/officeDocument/2006/relationships/image" Target="../media/image41.wmf"/><Relationship Id="rId9" Type="http://schemas.openxmlformats.org/officeDocument/2006/relationships/image" Target="../media/image45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7T00:57:00.148"/>
    </inkml:context>
    <inkml:brush xml:id="br0">
      <inkml:brushProperty name="width" value="0.05292" units="cm"/>
      <inkml:brushProperty name="height" value="0.05292" units="cm"/>
      <inkml:brushProperty name="ignorePressure" value="1"/>
    </inkml:brush>
  </inkml:definitions>
  <inkml:trace contextRef="#ctx0" brushRef="#br0">1817 0,'-1'37,"0"-16,1 1,1-1,1 1,0-1,2 0,3 9,-2-15,-1 0,-1 0,0 0,-1 0,0 10,-2-19,0 0,0 0,-1 1,0-1,0 0,-1 0,0 0,0-1,0 1,-1 0,1-1,-1 0,-1 1,1-1,-4 3,-9 10,-1-1,-1 0,0-2,-1 0,-1-2,0 0,-1-1,0 0,-14 3,-9 3,0-3,0-2,-2-2,-23 3,-95 5,95-13,-68 14,28 8,2 4,-73 34,-19 25,-10 3,156-71,37-15,0-1,0-1,0 0,-1-1,-15 3,31-8,0 0,0 0,0 1,0-1,1 0,-1 0,0 0,0 0,0 0,0 0,0 0,0-1,1 1,-1 0,0 0,0-1,0 1,0 0,1-1,-1 1,0-1,1 1,-1-1,0 1,1-1,-1 0,0 1,1-1,0 0,-1-1,1 1,0 0,0 0,0-1,0 1,0 0,0 0,0-1,0 1,0 0,1 0,-1-1,1 1,-1 0,1 0,-1 0,4-7,1 0,-1 0,2 0,4-5,2-4,1 0,-2-1,-1-1,0 0,-1 0,-1-1,-1 0,-1 0,2-10,-1-9,-1 0,-1-1,-3 0,-1-21,0 96,-1 20,-5 51,4-88,-2 0,-1-1,0 0,-1 1,0-1,-2-1,0 1,-4 4,8-15,0-1,0 1,0 0,0 0,1 0,0 0,1 0,-1 2,2-7,0 1,0-1,0 1,0-1,1 1,-1-1,0 1,1-1,-1 0,1 1,-1-1,1 0,0 1,0-1,-1 0,1 0,0 1,0-1,0 0,0 0,1 0,-1 0,0-1,0 1,0 0,1 0,-1-1,0 1,1-1,-1 1,1-1,-1 1,1-1,-1 0,0 0,1 0,-1 0,2 0,18 2,0 0,0-2,3 0,-12-1,0 0,0 1,0 1,0 0,1 0,-1 1,-1 1,1 0,0 1,-1 0,6 3,66 43,21 11,-83-51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D5E73-D07F-427D-9B5D-76EC77FA8B25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52DE8-F635-497A-81D5-CD8AA47F6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6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4327F-C7CC-4023-A54B-0B9E8BA5B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4020D5-463A-42D2-BAA9-BC8633309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B2A3E-E050-4C44-A00C-0493C64A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6AB2E-71C0-4BC4-B190-7B165413C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5E707-4C62-4B67-A7CD-FD48ED504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B1242-952B-44C7-9620-CCB43CE5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21C85F-4561-4E36-9DB8-BB9EDC347F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35B50-5588-4B2C-BB3F-DF42B6B9D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C0F7D-1559-478B-A2FE-3EB6AADB5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8E1B7-F2D5-471D-85A8-87C729BCA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6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785B97-774D-4DCF-BE4D-FCC480A1EA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A06CF-300F-4D52-8E83-BFAC587AC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C67EA-78E9-419C-BB8C-636B2027B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358CD-E9BD-4C31-8C72-3097D33D5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17F45-7B0E-49AE-A1DD-5600BBD69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88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5A59E-660B-4352-9069-05CB3C0ED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15F39-240D-4220-8721-B329E7EA3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30DF5-6C90-4C56-984E-A1322AEB7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A9A14-C8E6-4A0E-A11F-8559D4127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A9E1-ECFF-41FB-AC1C-BF4035ED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85756-E6E2-45B9-8AF9-688844D3E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9432C-DBE8-437B-B90B-3077FAAD1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57D2A-00C0-471B-AB36-6EACC1D4D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7A66B-A48F-467C-A65A-66568A56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29888-5EF9-475E-915D-DBB595A07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19F87-2675-468F-BEC3-3DA0A5068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22F3C-457F-4463-91C6-8422F91543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646B5-AFB5-4435-9201-DCD1DC859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36490-BBAE-4BBE-BF11-94D7DD407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D75842-07A8-45CB-B542-C870459C1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7FD5ED-F091-4F59-B356-66510286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7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6C485-357A-482A-BFC2-BCE27B12A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891BD-3688-4B82-9C83-307DF15AE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079DB-B555-42FE-8B9A-3FB8DEBEA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137A2B-2292-469B-85C7-0EC08169B5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2C86DE-9161-46BB-BE7B-5C3AD8A616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53E5F3-276D-45D2-A38B-41E1AC1AA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4EC7C5-55B5-4E86-B98E-73AE00327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68259B-AD90-488B-8D59-53261970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6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7604D-5C49-4319-B82F-6530F8BD0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15A92-FC68-4701-95D5-2EE1BA11E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722486-6C9A-48E7-BE19-13199E0D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5C7B7E-0B2D-4E7E-ABAF-3502FACEF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4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B7DE4C-EF71-4511-A467-9F862564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EE4AA0-F298-4691-9C2E-FF6FD540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A4A5A-2A79-46EE-965E-FEF5AAFA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7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57323-FBDE-4B61-A283-9EFA2E33E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B7EC0-7370-4EC1-9D86-0547506A2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EC5F93-1A92-467A-AFDD-60C8C8A6A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CEE160-3E3A-49C6-9447-4733BA249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111AC-7E16-47C5-9FE3-42DC5012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92C13F-9656-4A9B-AC1C-9A637FE8E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0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98F5-FB43-4A66-9F22-36DC5F07F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81F157-D86A-4673-BB51-03F118212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EB96B-0675-4447-85FD-7A49A2D77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94A04-7D48-48C3-9E47-39FCF107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DC3BE-E3BF-43C3-9FCE-209C3E9E2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DF00F9-29F4-4F56-A8A4-D99B5A69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4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BC477F-F012-4783-A3EC-EEB61C40B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64EC1-5416-4A7A-BE58-FC987FB1A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15373-B2C9-464C-9C74-761CC97EC9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4F87E-237F-45E0-A1F1-220CCDED146B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68840-7EB4-48BC-A99D-DA9DBC59BF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04566-9BE1-49BA-B0C2-694D35C06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ED946-AAAD-4A85-9BAA-4EFAA42B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3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0.wmf"/><Relationship Id="rId22" Type="http://schemas.openxmlformats.org/officeDocument/2006/relationships/image" Target="../media/image1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png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4.wmf"/><Relationship Id="rId26" Type="http://schemas.openxmlformats.org/officeDocument/2006/relationships/image" Target="../media/image28.wmf"/><Relationship Id="rId3" Type="http://schemas.openxmlformats.org/officeDocument/2006/relationships/oleObject" Target="../embeddings/oleObject19.bin"/><Relationship Id="rId21" Type="http://schemas.openxmlformats.org/officeDocument/2006/relationships/oleObject" Target="../embeddings/oleObject28.bin"/><Relationship Id="rId34" Type="http://schemas.openxmlformats.org/officeDocument/2006/relationships/image" Target="../media/image32.wmf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6.bin"/><Relationship Id="rId25" Type="http://schemas.openxmlformats.org/officeDocument/2006/relationships/oleObject" Target="../embeddings/oleObject30.bin"/><Relationship Id="rId3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20" Type="http://schemas.openxmlformats.org/officeDocument/2006/relationships/image" Target="../media/image25.wmf"/><Relationship Id="rId29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3.bin"/><Relationship Id="rId24" Type="http://schemas.openxmlformats.org/officeDocument/2006/relationships/image" Target="../media/image27.wmf"/><Relationship Id="rId32" Type="http://schemas.openxmlformats.org/officeDocument/2006/relationships/image" Target="../media/image31.wmf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23" Type="http://schemas.openxmlformats.org/officeDocument/2006/relationships/oleObject" Target="../embeddings/oleObject29.bin"/><Relationship Id="rId28" Type="http://schemas.openxmlformats.org/officeDocument/2006/relationships/image" Target="../media/image29.wmf"/><Relationship Id="rId36" Type="http://schemas.openxmlformats.org/officeDocument/2006/relationships/image" Target="../media/image33.wmf"/><Relationship Id="rId10" Type="http://schemas.openxmlformats.org/officeDocument/2006/relationships/image" Target="../media/image20.wmf"/><Relationship Id="rId19" Type="http://schemas.openxmlformats.org/officeDocument/2006/relationships/oleObject" Target="../embeddings/oleObject27.bin"/><Relationship Id="rId31" Type="http://schemas.openxmlformats.org/officeDocument/2006/relationships/oleObject" Target="../embeddings/oleObject33.bin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2.wmf"/><Relationship Id="rId22" Type="http://schemas.openxmlformats.org/officeDocument/2006/relationships/image" Target="../media/image26.wmf"/><Relationship Id="rId27" Type="http://schemas.openxmlformats.org/officeDocument/2006/relationships/oleObject" Target="../embeddings/oleObject31.bin"/><Relationship Id="rId30" Type="http://schemas.openxmlformats.org/officeDocument/2006/relationships/image" Target="../media/image30.wmf"/><Relationship Id="rId35" Type="http://schemas.openxmlformats.org/officeDocument/2006/relationships/oleObject" Target="../embeddings/oleObject3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wmf"/><Relationship Id="rId11" Type="http://schemas.openxmlformats.org/officeDocument/2006/relationships/customXml" Target="../ink/ink1.xml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4.wmf"/><Relationship Id="rId26" Type="http://schemas.openxmlformats.org/officeDocument/2006/relationships/image" Target="../media/image48.wmf"/><Relationship Id="rId3" Type="http://schemas.openxmlformats.org/officeDocument/2006/relationships/oleObject" Target="../embeddings/oleObject40.bin"/><Relationship Id="rId21" Type="http://schemas.openxmlformats.org/officeDocument/2006/relationships/oleObject" Target="../embeddings/oleObject49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47.bin"/><Relationship Id="rId25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20" Type="http://schemas.openxmlformats.org/officeDocument/2006/relationships/image" Target="../media/image45.wmf"/><Relationship Id="rId29" Type="http://schemas.openxmlformats.org/officeDocument/2006/relationships/image" Target="../media/image51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4.bin"/><Relationship Id="rId24" Type="http://schemas.openxmlformats.org/officeDocument/2006/relationships/image" Target="../media/image47.wmf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23" Type="http://schemas.openxmlformats.org/officeDocument/2006/relationships/oleObject" Target="../embeddings/oleObject50.bin"/><Relationship Id="rId28" Type="http://schemas.openxmlformats.org/officeDocument/2006/relationships/image" Target="../media/image50.svg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48.bin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42.wmf"/><Relationship Id="rId22" Type="http://schemas.openxmlformats.org/officeDocument/2006/relationships/image" Target="../media/image46.wmf"/><Relationship Id="rId27" Type="http://schemas.openxmlformats.org/officeDocument/2006/relationships/image" Target="../media/image49.png"/><Relationship Id="rId30" Type="http://schemas.openxmlformats.org/officeDocument/2006/relationships/image" Target="../media/image5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2">
            <a:extLst>
              <a:ext uri="{FF2B5EF4-FFF2-40B4-BE49-F238E27FC236}">
                <a16:creationId xmlns:a16="http://schemas.microsoft.com/office/drawing/2014/main" id="{C7049880-E37C-4483-BADA-C96F4256D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889" y="325695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B2AC4CAC-D30A-4865-B3C0-F5447A0A30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589135"/>
              </p:ext>
            </p:extLst>
          </p:nvPr>
        </p:nvGraphicFramePr>
        <p:xfrm>
          <a:off x="881070" y="2193836"/>
          <a:ext cx="3116842" cy="207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" name="Bitmap Image" r:id="rId3" imgW="3749365" imgH="2499577" progId="Paint.Picture">
                  <p:embed/>
                </p:oleObj>
              </mc:Choice>
              <mc:Fallback>
                <p:oleObj name="Bitmap Image" r:id="rId3" imgW="3749365" imgH="2499577" progId="Paint.Pictur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070" y="2193836"/>
                        <a:ext cx="3116842" cy="2073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E2439681-14B9-430B-89F8-2F91C83A12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667298"/>
              </p:ext>
            </p:extLst>
          </p:nvPr>
        </p:nvGraphicFramePr>
        <p:xfrm>
          <a:off x="7052584" y="4485242"/>
          <a:ext cx="3326045" cy="22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Bitmap Image" r:id="rId5" imgW="3749365" imgH="2499577" progId="Paint.Picture">
                  <p:embed/>
                </p:oleObj>
              </mc:Choice>
              <mc:Fallback>
                <p:oleObj name="Bitmap Image" r:id="rId5" imgW="3749365" imgH="2499577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2584" y="4485242"/>
                        <a:ext cx="3326045" cy="2216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CC8BFBD-31DA-4AC7-B2A5-10C055762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7355"/>
            <a:ext cx="9144000" cy="646802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91BF63-51F7-4E28-98F1-39B7B37DEFE9}"/>
              </a:ext>
            </a:extLst>
          </p:cNvPr>
          <p:cNvSpPr txBox="1"/>
          <p:nvPr/>
        </p:nvSpPr>
        <p:spPr>
          <a:xfrm>
            <a:off x="858134" y="1043609"/>
            <a:ext cx="10928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 want to examine the images formed by refracting surfaces.  This scenario occurs when you have the object in a medium </a:t>
            </a:r>
          </a:p>
          <a:p>
            <a:r>
              <a:rPr lang="en-US" sz="1600" dirty="0"/>
              <a:t>with index of refraction n</a:t>
            </a:r>
            <a:r>
              <a:rPr lang="en-US" sz="1600" baseline="-25000" dirty="0"/>
              <a:t>1</a:t>
            </a:r>
            <a:r>
              <a:rPr lang="en-US" sz="1600" dirty="0"/>
              <a:t> and the observer in a medium with a different index of refraction n</a:t>
            </a:r>
            <a:r>
              <a:rPr lang="en-US" sz="1600" baseline="-25000" dirty="0"/>
              <a:t>2</a:t>
            </a:r>
            <a:r>
              <a:rPr lang="en-US" sz="1600" dirty="0"/>
              <a:t>.  Such a situation prevails below.  </a:t>
            </a:r>
          </a:p>
          <a:p>
            <a:r>
              <a:rPr lang="en-US" sz="1600" dirty="0"/>
              <a:t>On the left, the cat is the object of the observer fish, and on the right, the fish is the object of the observer cat.  Like with mirrors, </a:t>
            </a:r>
          </a:p>
          <a:p>
            <a:r>
              <a:rPr lang="en-US" sz="1600" dirty="0"/>
              <a:t>we can have a concave or convex surface, and each with an associated radius of curvature.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6B7F25-DA3C-47D0-8A98-285FBB0D4BA5}"/>
              </a:ext>
            </a:extLst>
          </p:cNvPr>
          <p:cNvSpPr txBox="1"/>
          <p:nvPr/>
        </p:nvSpPr>
        <p:spPr>
          <a:xfrm>
            <a:off x="1050327" y="255704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7F6C3-329A-4CB5-8962-43B7C1EDA617}"/>
              </a:ext>
            </a:extLst>
          </p:cNvPr>
          <p:cNvSpPr txBox="1"/>
          <p:nvPr/>
        </p:nvSpPr>
        <p:spPr>
          <a:xfrm>
            <a:off x="7678509" y="479404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63778D-69D8-4120-BFC1-D3D058506C39}"/>
              </a:ext>
            </a:extLst>
          </p:cNvPr>
          <p:cNvSpPr txBox="1"/>
          <p:nvPr/>
        </p:nvSpPr>
        <p:spPr>
          <a:xfrm>
            <a:off x="2477727" y="2583256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7A7EC9-0BB4-49DB-B9C6-4C887EFB11A7}"/>
              </a:ext>
            </a:extLst>
          </p:cNvPr>
          <p:cNvSpPr txBox="1"/>
          <p:nvPr/>
        </p:nvSpPr>
        <p:spPr>
          <a:xfrm>
            <a:off x="9184858" y="4808960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FE059B-3FD4-4979-840D-0D26C5E2010A}"/>
              </a:ext>
            </a:extLst>
          </p:cNvPr>
          <p:cNvSpPr/>
          <p:nvPr/>
        </p:nvSpPr>
        <p:spPr>
          <a:xfrm>
            <a:off x="2178101" y="2276822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E3D1B9C-6A0E-48CD-A99B-6A244CEA7149}"/>
              </a:ext>
            </a:extLst>
          </p:cNvPr>
          <p:cNvSpPr/>
          <p:nvPr/>
        </p:nvSpPr>
        <p:spPr>
          <a:xfrm>
            <a:off x="7162118" y="4627482"/>
            <a:ext cx="1913206" cy="1858978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09D2A8-742A-44BA-B0C2-EF0D4504805B}"/>
              </a:ext>
            </a:extLst>
          </p:cNvPr>
          <p:cNvSpPr txBox="1"/>
          <p:nvPr/>
        </p:nvSpPr>
        <p:spPr>
          <a:xfrm>
            <a:off x="4441948" y="2878429"/>
            <a:ext cx="2347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convex (R &gt; 0) </a:t>
            </a:r>
          </a:p>
          <a:p>
            <a:r>
              <a:rPr lang="en-US" dirty="0"/>
              <a:t>(bends towards object)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E9A766-76E5-4CB2-85F0-F5FC4B0D3D5B}"/>
              </a:ext>
            </a:extLst>
          </p:cNvPr>
          <p:cNvSpPr txBox="1"/>
          <p:nvPr/>
        </p:nvSpPr>
        <p:spPr>
          <a:xfrm>
            <a:off x="4419226" y="5112990"/>
            <a:ext cx="2578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concave (R &lt; 0)</a:t>
            </a:r>
          </a:p>
          <a:p>
            <a:r>
              <a:rPr lang="en-US" dirty="0"/>
              <a:t>(bends away from object)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09D9A87-0B1C-4A0D-BDEB-FC742541F79C}"/>
              </a:ext>
            </a:extLst>
          </p:cNvPr>
          <p:cNvCxnSpPr>
            <a:cxnSpLocks/>
          </p:cNvCxnSpPr>
          <p:nvPr/>
        </p:nvCxnSpPr>
        <p:spPr>
          <a:xfrm flipH="1">
            <a:off x="2367755" y="3149810"/>
            <a:ext cx="646131" cy="539873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7257906-876B-48EB-BD7A-134FA5BE2FB5}"/>
              </a:ext>
            </a:extLst>
          </p:cNvPr>
          <p:cNvCxnSpPr>
            <a:cxnSpLocks/>
          </p:cNvCxnSpPr>
          <p:nvPr/>
        </p:nvCxnSpPr>
        <p:spPr>
          <a:xfrm flipH="1" flipV="1">
            <a:off x="8173632" y="5562831"/>
            <a:ext cx="632137" cy="53979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0671247-5909-40C1-95E9-E7C2373FD84E}"/>
              </a:ext>
            </a:extLst>
          </p:cNvPr>
          <p:cNvSpPr txBox="1"/>
          <p:nvPr/>
        </p:nvSpPr>
        <p:spPr>
          <a:xfrm>
            <a:off x="2677514" y="346506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&gt; 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449C72-C5F4-472F-ADA2-7EC3608E2546}"/>
              </a:ext>
            </a:extLst>
          </p:cNvPr>
          <p:cNvSpPr txBox="1"/>
          <p:nvPr/>
        </p:nvSpPr>
        <p:spPr>
          <a:xfrm>
            <a:off x="7989348" y="587730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&lt; 0</a:t>
            </a: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FF6DB52E-F814-4122-978D-D6DE72302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8764" y="365640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51A2B2F2-EC79-4DE7-9866-BAE6BBD584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90605"/>
              </p:ext>
            </p:extLst>
          </p:nvPr>
        </p:nvGraphicFramePr>
        <p:xfrm>
          <a:off x="876342" y="4485127"/>
          <a:ext cx="3116263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6" name="Bitmap Image" r:id="rId7" imgW="3749040" imgH="2499480" progId="Paint.Picture">
                  <p:embed/>
                </p:oleObj>
              </mc:Choice>
              <mc:Fallback>
                <p:oleObj name="Bitmap Image" r:id="rId7" imgW="3749040" imgH="2499480" progId="Paint.Picture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B2AC4CAC-D30A-4865-B3C0-F5447A0A30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42" y="4485127"/>
                        <a:ext cx="3116263" cy="207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8DA0377F-98E1-4838-9C2B-464F86581C47}"/>
              </a:ext>
            </a:extLst>
          </p:cNvPr>
          <p:cNvSpPr txBox="1"/>
          <p:nvPr/>
        </p:nvSpPr>
        <p:spPr>
          <a:xfrm>
            <a:off x="1069809" y="490840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7A3B6A-A3BB-40BD-9822-D38C50815296}"/>
              </a:ext>
            </a:extLst>
          </p:cNvPr>
          <p:cNvSpPr txBox="1"/>
          <p:nvPr/>
        </p:nvSpPr>
        <p:spPr>
          <a:xfrm>
            <a:off x="2401758" y="4928319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A9A603-56B1-4643-B4D1-9A6392D19DA1}"/>
              </a:ext>
            </a:extLst>
          </p:cNvPr>
          <p:cNvSpPr/>
          <p:nvPr/>
        </p:nvSpPr>
        <p:spPr>
          <a:xfrm>
            <a:off x="716991" y="4556482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ED0E65E-BC4B-43A0-93E5-3C3B7E899164}"/>
              </a:ext>
            </a:extLst>
          </p:cNvPr>
          <p:cNvCxnSpPr>
            <a:cxnSpLocks/>
          </p:cNvCxnSpPr>
          <p:nvPr/>
        </p:nvCxnSpPr>
        <p:spPr>
          <a:xfrm>
            <a:off x="1636125" y="5562669"/>
            <a:ext cx="541976" cy="5651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4A1EBFA-3AE1-46DF-91D5-EBF19653DB3A}"/>
              </a:ext>
            </a:extLst>
          </p:cNvPr>
          <p:cNvSpPr txBox="1"/>
          <p:nvPr/>
        </p:nvSpPr>
        <p:spPr>
          <a:xfrm>
            <a:off x="1829793" y="548712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&lt; 0</a:t>
            </a:r>
          </a:p>
        </p:txBody>
      </p:sp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BC7CC908-1AB5-45D8-B655-963B820BE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287562"/>
              </p:ext>
            </p:extLst>
          </p:nvPr>
        </p:nvGraphicFramePr>
        <p:xfrm>
          <a:off x="7073072" y="2087773"/>
          <a:ext cx="3325813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7" name="Bitmap Image" r:id="rId9" imgW="3749040" imgH="2499480" progId="Paint.Picture">
                  <p:embed/>
                </p:oleObj>
              </mc:Choice>
              <mc:Fallback>
                <p:oleObj name="Bitmap Image" r:id="rId9" imgW="3749040" imgH="2499480" progId="Paint.Picture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F6DD8230-B8A4-45B4-9039-B5987FDF42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3072" y="2087773"/>
                        <a:ext cx="3325813" cy="2214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Oval 48">
            <a:extLst>
              <a:ext uri="{FF2B5EF4-FFF2-40B4-BE49-F238E27FC236}">
                <a16:creationId xmlns:a16="http://schemas.microsoft.com/office/drawing/2014/main" id="{61EBC6EB-0A2F-4CF9-AF36-386A4AA52311}"/>
              </a:ext>
            </a:extLst>
          </p:cNvPr>
          <p:cNvSpPr/>
          <p:nvPr/>
        </p:nvSpPr>
        <p:spPr>
          <a:xfrm>
            <a:off x="8735978" y="2243749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5AD5BB9-55FC-4861-AA99-9C221707E492}"/>
              </a:ext>
            </a:extLst>
          </p:cNvPr>
          <p:cNvSpPr txBox="1"/>
          <p:nvPr/>
        </p:nvSpPr>
        <p:spPr>
          <a:xfrm>
            <a:off x="8770813" y="314403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&gt; 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763064E-AACE-4170-BDED-B0C71E132D6C}"/>
              </a:ext>
            </a:extLst>
          </p:cNvPr>
          <p:cNvCxnSpPr>
            <a:cxnSpLocks/>
            <a:endCxn id="49" idx="3"/>
          </p:cNvCxnSpPr>
          <p:nvPr/>
        </p:nvCxnSpPr>
        <p:spPr>
          <a:xfrm flipH="1">
            <a:off x="8992351" y="3277672"/>
            <a:ext cx="519300" cy="52694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F49DD51-3903-4347-AE17-9FA2A3D2696B}"/>
              </a:ext>
            </a:extLst>
          </p:cNvPr>
          <p:cNvSpPr txBox="1"/>
          <p:nvPr/>
        </p:nvSpPr>
        <p:spPr>
          <a:xfrm>
            <a:off x="7686862" y="263204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AF93B6-19AE-49EB-984E-05DA091CF7EB}"/>
              </a:ext>
            </a:extLst>
          </p:cNvPr>
          <p:cNvSpPr txBox="1"/>
          <p:nvPr/>
        </p:nvSpPr>
        <p:spPr>
          <a:xfrm>
            <a:off x="9054050" y="2596588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8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/>
      <p:bldP spid="19" grpId="0"/>
      <p:bldP spid="33" grpId="0" animBg="1"/>
      <p:bldP spid="37" grpId="0"/>
      <p:bldP spid="49" grpId="0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74">
            <a:extLst>
              <a:ext uri="{FF2B5EF4-FFF2-40B4-BE49-F238E27FC236}">
                <a16:creationId xmlns:a16="http://schemas.microsoft.com/office/drawing/2014/main" id="{391222EA-C803-4F62-A6CE-3E5BDCD65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422" y="158649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CF9A13BC-BD6D-4C3B-AACC-7C54DAD650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377374"/>
              </p:ext>
            </p:extLst>
          </p:nvPr>
        </p:nvGraphicFramePr>
        <p:xfrm>
          <a:off x="251599" y="1717584"/>
          <a:ext cx="5286104" cy="346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6" name="Bitmap Image" r:id="rId3" imgW="3749040" imgH="2499480" progId="Paint.Picture">
                  <p:embed/>
                </p:oleObj>
              </mc:Choice>
              <mc:Fallback>
                <p:oleObj name="Bitmap Image" r:id="rId3" imgW="3749040" imgH="2499480" progId="Paint.Picture">
                  <p:embed/>
                  <p:pic>
                    <p:nvPicPr>
                      <p:cNvPr id="0" name="Object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99" y="1717584"/>
                        <a:ext cx="5286104" cy="346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5023933-AF87-431C-B6B4-691E2001F3FF}"/>
              </a:ext>
            </a:extLst>
          </p:cNvPr>
          <p:cNvSpPr txBox="1">
            <a:spLocks/>
          </p:cNvSpPr>
          <p:nvPr/>
        </p:nvSpPr>
        <p:spPr>
          <a:xfrm>
            <a:off x="3939209" y="267598"/>
            <a:ext cx="5194852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106DEF-530F-496C-8215-8C6E937B5DCA}"/>
              </a:ext>
            </a:extLst>
          </p:cNvPr>
          <p:cNvSpPr txBox="1"/>
          <p:nvPr/>
        </p:nvSpPr>
        <p:spPr>
          <a:xfrm>
            <a:off x="699307" y="200582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1E5886-2898-4B0D-BCE8-14A5EC269518}"/>
              </a:ext>
            </a:extLst>
          </p:cNvPr>
          <p:cNvSpPr txBox="1"/>
          <p:nvPr/>
        </p:nvSpPr>
        <p:spPr>
          <a:xfrm>
            <a:off x="2993551" y="2004266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D06D3C-7633-407F-8EDF-F05199EB6C32}"/>
              </a:ext>
            </a:extLst>
          </p:cNvPr>
          <p:cNvSpPr/>
          <p:nvPr/>
        </p:nvSpPr>
        <p:spPr>
          <a:xfrm>
            <a:off x="2314587" y="1916736"/>
            <a:ext cx="3110647" cy="2919946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112351-C46E-4B86-B68D-9D248F5BACC6}"/>
              </a:ext>
            </a:extLst>
          </p:cNvPr>
          <p:cNvCxnSpPr>
            <a:endCxn id="9" idx="3"/>
          </p:cNvCxnSpPr>
          <p:nvPr/>
        </p:nvCxnSpPr>
        <p:spPr>
          <a:xfrm flipH="1">
            <a:off x="2770131" y="3376707"/>
            <a:ext cx="1099779" cy="1032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63F962-8310-42E5-A03F-2C27B7B845CD}"/>
              </a:ext>
            </a:extLst>
          </p:cNvPr>
          <p:cNvSpPr txBox="1"/>
          <p:nvPr/>
        </p:nvSpPr>
        <p:spPr>
          <a:xfrm>
            <a:off x="2649314" y="368266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&gt; 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43BD64-6A44-4134-A381-3E203CB17C6A}"/>
              </a:ext>
            </a:extLst>
          </p:cNvPr>
          <p:cNvSpPr txBox="1"/>
          <p:nvPr/>
        </p:nvSpPr>
        <p:spPr>
          <a:xfrm>
            <a:off x="454132" y="932269"/>
            <a:ext cx="10167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Like with mirrors, the first order of business is to work out the focal length of these surfaces.  Remember the focal point </a:t>
            </a:r>
          </a:p>
          <a:p>
            <a:r>
              <a:rPr lang="en-US" sz="1600" dirty="0"/>
              <a:t>is the point where parallel light rays will converge. 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EF96D4-16FF-4DC5-B95C-D5E1DCBED029}"/>
              </a:ext>
            </a:extLst>
          </p:cNvPr>
          <p:cNvCxnSpPr/>
          <p:nvPr/>
        </p:nvCxnSpPr>
        <p:spPr>
          <a:xfrm flipV="1">
            <a:off x="877798" y="2498568"/>
            <a:ext cx="1763514" cy="8355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C9D47E-DF6E-4892-AB0D-928360D7F492}"/>
              </a:ext>
            </a:extLst>
          </p:cNvPr>
          <p:cNvCxnSpPr/>
          <p:nvPr/>
        </p:nvCxnSpPr>
        <p:spPr>
          <a:xfrm flipV="1">
            <a:off x="1006617" y="4421319"/>
            <a:ext cx="1763514" cy="835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D776BA-5160-46C5-B035-19E605E7CB38}"/>
              </a:ext>
            </a:extLst>
          </p:cNvPr>
          <p:cNvCxnSpPr>
            <a:cxnSpLocks/>
          </p:cNvCxnSpPr>
          <p:nvPr/>
        </p:nvCxnSpPr>
        <p:spPr>
          <a:xfrm flipH="1" flipV="1">
            <a:off x="2094432" y="2083003"/>
            <a:ext cx="1791768" cy="13062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E20917-A6C5-4EBF-A96E-05111C029CE8}"/>
              </a:ext>
            </a:extLst>
          </p:cNvPr>
          <p:cNvCxnSpPr>
            <a:cxnSpLocks/>
          </p:cNvCxnSpPr>
          <p:nvPr/>
        </p:nvCxnSpPr>
        <p:spPr>
          <a:xfrm>
            <a:off x="2672676" y="2488443"/>
            <a:ext cx="2881376" cy="1210255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3A4B794-3E34-4B7D-BF1D-B524D91CC33D}"/>
              </a:ext>
            </a:extLst>
          </p:cNvPr>
          <p:cNvCxnSpPr>
            <a:cxnSpLocks/>
          </p:cNvCxnSpPr>
          <p:nvPr/>
        </p:nvCxnSpPr>
        <p:spPr>
          <a:xfrm flipV="1">
            <a:off x="2770131" y="2989965"/>
            <a:ext cx="2823006" cy="142328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A2CBFDD-E01C-48D7-AF60-7669D6CA895E}"/>
              </a:ext>
            </a:extLst>
          </p:cNvPr>
          <p:cNvCxnSpPr>
            <a:cxnSpLocks/>
          </p:cNvCxnSpPr>
          <p:nvPr/>
        </p:nvCxnSpPr>
        <p:spPr>
          <a:xfrm flipV="1">
            <a:off x="2221278" y="3376708"/>
            <a:ext cx="1648632" cy="155848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263F9D9-24A5-455B-898F-1F698C4801BD}"/>
              </a:ext>
            </a:extLst>
          </p:cNvPr>
          <p:cNvCxnSpPr>
            <a:cxnSpLocks/>
          </p:cNvCxnSpPr>
          <p:nvPr/>
        </p:nvCxnSpPr>
        <p:spPr>
          <a:xfrm flipH="1">
            <a:off x="1952786" y="3389243"/>
            <a:ext cx="3675854" cy="99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5929D8D-9CA8-49F8-A76F-9371FB787984}"/>
              </a:ext>
            </a:extLst>
          </p:cNvPr>
          <p:cNvCxnSpPr>
            <a:cxnSpLocks/>
          </p:cNvCxnSpPr>
          <p:nvPr/>
        </p:nvCxnSpPr>
        <p:spPr>
          <a:xfrm>
            <a:off x="2314587" y="3390305"/>
            <a:ext cx="24322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5AEB279-FDD4-4C5F-915B-6695B1EEBE4B}"/>
              </a:ext>
            </a:extLst>
          </p:cNvPr>
          <p:cNvSpPr txBox="1"/>
          <p:nvPr/>
        </p:nvSpPr>
        <p:spPr>
          <a:xfrm>
            <a:off x="4565213" y="3375962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endParaRPr lang="en-US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A809422A-8F1E-4FB9-8342-DDC4E1EB5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879709"/>
              </p:ext>
            </p:extLst>
          </p:nvPr>
        </p:nvGraphicFramePr>
        <p:xfrm>
          <a:off x="3350176" y="2461127"/>
          <a:ext cx="681038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7" name="Equation" r:id="rId5" imgW="419040" imgH="228600" progId="Equation.DSMT4">
                  <p:embed/>
                </p:oleObj>
              </mc:Choice>
              <mc:Fallback>
                <p:oleObj name="Equation" r:id="rId5" imgW="419040" imgH="228600" progId="Equation.DSMT4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3EF4E649-79DA-4569-BC55-E25F997C01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50176" y="2461127"/>
                        <a:ext cx="681038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3DAC9623-85DC-4AA2-963E-71222DE6E7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44021"/>
              </p:ext>
            </p:extLst>
          </p:nvPr>
        </p:nvGraphicFramePr>
        <p:xfrm>
          <a:off x="2082800" y="2161347"/>
          <a:ext cx="247650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8" name="Equation" r:id="rId7" imgW="152280" imgH="228600" progId="Equation.DSMT4">
                  <p:embed/>
                </p:oleObj>
              </mc:Choice>
              <mc:Fallback>
                <p:oleObj name="Equation" r:id="rId7" imgW="152280" imgH="22860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0D6EC4C8-E9F2-47C4-9F59-078FA22144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82800" y="2161347"/>
                        <a:ext cx="247650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3E25DF8C-FA1A-4BBF-A1FD-A4CB78D19B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935933"/>
              </p:ext>
            </p:extLst>
          </p:nvPr>
        </p:nvGraphicFramePr>
        <p:xfrm>
          <a:off x="3609320" y="2904322"/>
          <a:ext cx="268287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:a16="http://schemas.microsoft.com/office/drawing/2014/main" id="{4337CA80-1ED9-44BF-8AC6-05F9745238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09320" y="2904322"/>
                        <a:ext cx="268287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430C0FF2-C77C-4798-80CC-635E30ACC1B2}"/>
              </a:ext>
            </a:extLst>
          </p:cNvPr>
          <p:cNvSpPr txBox="1"/>
          <p:nvPr/>
        </p:nvSpPr>
        <p:spPr>
          <a:xfrm>
            <a:off x="4746814" y="26924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7F89539-0997-45F6-9836-C92C3E4EAA4A}"/>
              </a:ext>
            </a:extLst>
          </p:cNvPr>
          <p:cNvCxnSpPr>
            <a:cxnSpLocks/>
          </p:cNvCxnSpPr>
          <p:nvPr/>
        </p:nvCxnSpPr>
        <p:spPr>
          <a:xfrm>
            <a:off x="2641312" y="2497802"/>
            <a:ext cx="208532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1420614-000E-49EE-8AF0-B6F519DB117B}"/>
              </a:ext>
            </a:extLst>
          </p:cNvPr>
          <p:cNvCxnSpPr/>
          <p:nvPr/>
        </p:nvCxnSpPr>
        <p:spPr>
          <a:xfrm flipV="1">
            <a:off x="4706759" y="2506923"/>
            <a:ext cx="0" cy="8450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Arc 30">
            <a:extLst>
              <a:ext uri="{FF2B5EF4-FFF2-40B4-BE49-F238E27FC236}">
                <a16:creationId xmlns:a16="http://schemas.microsoft.com/office/drawing/2014/main" id="{2EE3DED7-594B-4326-9F5D-A1E18E241111}"/>
              </a:ext>
            </a:extLst>
          </p:cNvPr>
          <p:cNvSpPr/>
          <p:nvPr/>
        </p:nvSpPr>
        <p:spPr>
          <a:xfrm rot="12170552">
            <a:off x="2432509" y="2065265"/>
            <a:ext cx="72887" cy="47059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263A2778-4299-4220-A2F8-DDBD92B461FC}"/>
              </a:ext>
            </a:extLst>
          </p:cNvPr>
          <p:cNvSpPr/>
          <p:nvPr/>
        </p:nvSpPr>
        <p:spPr>
          <a:xfrm rot="2917286">
            <a:off x="3162349" y="2731426"/>
            <a:ext cx="153059" cy="40901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C234FE45-01E8-4FD9-AD24-410539BC5DDE}"/>
              </a:ext>
            </a:extLst>
          </p:cNvPr>
          <p:cNvSpPr/>
          <p:nvPr/>
        </p:nvSpPr>
        <p:spPr>
          <a:xfrm rot="1537033">
            <a:off x="3131707" y="2486972"/>
            <a:ext cx="72887" cy="47059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C7DE6B1-793D-40AE-94C0-CABAE1EEFA90}"/>
              </a:ext>
            </a:extLst>
          </p:cNvPr>
          <p:cNvCxnSpPr/>
          <p:nvPr/>
        </p:nvCxnSpPr>
        <p:spPr>
          <a:xfrm flipV="1">
            <a:off x="2649314" y="2507741"/>
            <a:ext cx="0" cy="84500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FB2A1AA-1636-4DEF-A4C8-DA16CC4BEF37}"/>
              </a:ext>
            </a:extLst>
          </p:cNvPr>
          <p:cNvCxnSpPr>
            <a:cxnSpLocks/>
            <a:endCxn id="9" idx="2"/>
          </p:cNvCxnSpPr>
          <p:nvPr/>
        </p:nvCxnSpPr>
        <p:spPr>
          <a:xfrm flipH="1">
            <a:off x="2314587" y="3375962"/>
            <a:ext cx="348240" cy="747"/>
          </a:xfrm>
          <a:prstGeom prst="line">
            <a:avLst/>
          </a:prstGeom>
          <a:ln w="2540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608D2462-934D-48C6-A3A0-620C5349CC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025683"/>
              </p:ext>
            </p:extLst>
          </p:nvPr>
        </p:nvGraphicFramePr>
        <p:xfrm>
          <a:off x="6428106" y="2363531"/>
          <a:ext cx="38163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" name="Equation" r:id="rId11" imgW="2895480" imgH="419040" progId="Equation.DSMT4">
                  <p:embed/>
                </p:oleObj>
              </mc:Choice>
              <mc:Fallback>
                <p:oleObj name="Equation" r:id="rId11" imgW="2895480" imgH="41904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E977525C-DD2F-451E-94E3-2AFDF6A903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28106" y="2363531"/>
                        <a:ext cx="3816350" cy="55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DB56E7D0-55C7-4BA3-94C5-5266D32F90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072545"/>
              </p:ext>
            </p:extLst>
          </p:nvPr>
        </p:nvGraphicFramePr>
        <p:xfrm>
          <a:off x="6428106" y="2977312"/>
          <a:ext cx="413543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1" name="Equation" r:id="rId13" imgW="3136680" imgH="228600" progId="Equation.DSMT4">
                  <p:embed/>
                </p:oleObj>
              </mc:Choice>
              <mc:Fallback>
                <p:oleObj name="Equation" r:id="rId13" imgW="3136680" imgH="228600" progId="Equation.DSMT4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608D2462-934D-48C6-A3A0-620C5349C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428106" y="2977312"/>
                        <a:ext cx="413543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E562F6D9-FD0A-417D-AB30-B8A4E7A455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30122"/>
              </p:ext>
            </p:extLst>
          </p:nvPr>
        </p:nvGraphicFramePr>
        <p:xfrm>
          <a:off x="6428107" y="3420233"/>
          <a:ext cx="41354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" name="Equation" r:id="rId15" imgW="3136680" imgH="228600" progId="Equation.DSMT4">
                  <p:embed/>
                </p:oleObj>
              </mc:Choice>
              <mc:Fallback>
                <p:oleObj name="Equation" r:id="rId15" imgW="3136680" imgH="228600" progId="Equation.DSMT4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608D2462-934D-48C6-A3A0-620C5349C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428107" y="3420233"/>
                        <a:ext cx="4135437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1B74E146-A56A-4EAF-B65F-BCE480B109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303183"/>
              </p:ext>
            </p:extLst>
          </p:nvPr>
        </p:nvGraphicFramePr>
        <p:xfrm>
          <a:off x="6426168" y="3710683"/>
          <a:ext cx="2846387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3" name="Equation" r:id="rId17" imgW="2158920" imgH="431640" progId="Equation.DSMT4">
                  <p:embed/>
                </p:oleObj>
              </mc:Choice>
              <mc:Fallback>
                <p:oleObj name="Equation" r:id="rId17" imgW="2158920" imgH="431640" progId="Equation.DSMT4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608D2462-934D-48C6-A3A0-620C5349C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426168" y="3710683"/>
                        <a:ext cx="2846387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27F215A8-6371-4517-BA71-F965163FC2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740283"/>
              </p:ext>
            </p:extLst>
          </p:nvPr>
        </p:nvGraphicFramePr>
        <p:xfrm>
          <a:off x="6686954" y="4286882"/>
          <a:ext cx="95567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4" name="Equation" r:id="rId19" imgW="723600" imgH="431640" progId="Equation.DSMT4">
                  <p:embed/>
                </p:oleObj>
              </mc:Choice>
              <mc:Fallback>
                <p:oleObj name="Equation" r:id="rId19" imgW="723600" imgH="431640" progId="Equation.DSMT4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608D2462-934D-48C6-A3A0-620C5349C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686954" y="4286882"/>
                        <a:ext cx="955675" cy="56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AD15FEFD-35DD-48F8-AD46-8379831C3A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192826"/>
              </p:ext>
            </p:extLst>
          </p:nvPr>
        </p:nvGraphicFramePr>
        <p:xfrm>
          <a:off x="8489536" y="5271501"/>
          <a:ext cx="1289050" cy="124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5" name="Equation" r:id="rId21" imgW="977760" imgH="939600" progId="Equation.DSMT4">
                  <p:embed/>
                </p:oleObj>
              </mc:Choice>
              <mc:Fallback>
                <p:oleObj name="Equation" r:id="rId21" imgW="977760" imgH="939600" progId="Equation.DSMT4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608D2462-934D-48C6-A3A0-620C5349CC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489536" y="5271501"/>
                        <a:ext cx="1289050" cy="124301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54">
            <a:extLst>
              <a:ext uri="{FF2B5EF4-FFF2-40B4-BE49-F238E27FC236}">
                <a16:creationId xmlns:a16="http://schemas.microsoft.com/office/drawing/2014/main" id="{2955F5CB-C49A-4E19-98BB-1E1BC8E52002}"/>
              </a:ext>
            </a:extLst>
          </p:cNvPr>
          <p:cNvSpPr/>
          <p:nvPr/>
        </p:nvSpPr>
        <p:spPr>
          <a:xfrm>
            <a:off x="6374611" y="1619886"/>
            <a:ext cx="40051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‘Focusing’ on </a:t>
            </a:r>
            <a:r>
              <a:rPr lang="en-US" sz="1600" i="1" dirty="0"/>
              <a:t>this </a:t>
            </a:r>
            <a:r>
              <a:rPr lang="en-US" sz="1600" dirty="0"/>
              <a:t>arrangement, which has same result as the others….</a:t>
            </a:r>
          </a:p>
        </p:txBody>
      </p:sp>
      <p:graphicFrame>
        <p:nvGraphicFramePr>
          <p:cNvPr id="61" name="Object 60">
            <a:extLst>
              <a:ext uri="{FF2B5EF4-FFF2-40B4-BE49-F238E27FC236}">
                <a16:creationId xmlns:a16="http://schemas.microsoft.com/office/drawing/2014/main" id="{AD12E99E-891F-459E-ACE6-75229DC874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120906"/>
              </p:ext>
            </p:extLst>
          </p:nvPr>
        </p:nvGraphicFramePr>
        <p:xfrm>
          <a:off x="6686954" y="4953207"/>
          <a:ext cx="1054100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6" name="Equation" r:id="rId23" imgW="799920" imgH="482400" progId="Equation.DSMT4">
                  <p:embed/>
                </p:oleObj>
              </mc:Choice>
              <mc:Fallback>
                <p:oleObj name="Equation" r:id="rId23" imgW="799920" imgH="4824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27F215A8-6371-4517-BA71-F965163FC2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686954" y="4953207"/>
                        <a:ext cx="1054100" cy="63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678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1" grpId="0" animBg="1"/>
      <p:bldP spid="32" grpId="0" animBg="1"/>
      <p:bldP spid="33" grpId="0" animBg="1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FBCAE144-AC34-4EEA-848C-BF19BCBEB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789742"/>
              </p:ext>
            </p:extLst>
          </p:nvPr>
        </p:nvGraphicFramePr>
        <p:xfrm>
          <a:off x="7073071" y="1964947"/>
          <a:ext cx="3325813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Bitmap Image" r:id="rId3" imgW="3749040" imgH="2499480" progId="Paint.Picture">
                  <p:embed/>
                </p:oleObj>
              </mc:Choice>
              <mc:Fallback>
                <p:oleObj name="Bitmap Image" r:id="rId3" imgW="3749040" imgH="2499480" progId="Paint.Picture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BC7CC908-1AB5-45D8-B655-963B820BE1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3071" y="1964947"/>
                        <a:ext cx="3325813" cy="2214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FD4286B-0334-4C09-9C45-48D43EAC08FF}"/>
              </a:ext>
            </a:extLst>
          </p:cNvPr>
          <p:cNvSpPr txBox="1">
            <a:spLocks/>
          </p:cNvSpPr>
          <p:nvPr/>
        </p:nvSpPr>
        <p:spPr>
          <a:xfrm>
            <a:off x="3939209" y="267598"/>
            <a:ext cx="5194852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FEEBA7F-8FFC-4262-821A-0571DC3E5F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645506"/>
              </p:ext>
            </p:extLst>
          </p:nvPr>
        </p:nvGraphicFramePr>
        <p:xfrm>
          <a:off x="853276" y="2049756"/>
          <a:ext cx="3116842" cy="207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Bitmap Image" r:id="rId5" imgW="3749365" imgH="2499577" progId="Paint.Picture">
                  <p:embed/>
                </p:oleObj>
              </mc:Choice>
              <mc:Fallback>
                <p:oleObj name="Bitmap Image" r:id="rId5" imgW="3749365" imgH="2499577" progId="Paint.Picture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B2AC4CAC-D30A-4865-B3C0-F5447A0A30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76" y="2049756"/>
                        <a:ext cx="3116842" cy="2073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5D97F2D-86DA-4CA2-AB69-1AB34FFE87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514047"/>
              </p:ext>
            </p:extLst>
          </p:nvPr>
        </p:nvGraphicFramePr>
        <p:xfrm>
          <a:off x="7036162" y="4587634"/>
          <a:ext cx="3326045" cy="22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Bitmap Image" r:id="rId7" imgW="3749365" imgH="2499577" progId="Paint.Picture">
                  <p:embed/>
                </p:oleObj>
              </mc:Choice>
              <mc:Fallback>
                <p:oleObj name="Bitmap Image" r:id="rId7" imgW="3749365" imgH="2499577" progId="Paint.Picture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2439681-14B9-430B-89F8-2F91C83A12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6162" y="4587634"/>
                        <a:ext cx="3326045" cy="2216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34F2AD-D598-4A87-84AA-84AC09CA3B1B}"/>
              </a:ext>
            </a:extLst>
          </p:cNvPr>
          <p:cNvSpPr txBox="1"/>
          <p:nvPr/>
        </p:nvSpPr>
        <p:spPr>
          <a:xfrm>
            <a:off x="968703" y="1783378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0B03FA-048C-4845-8288-7FB6478654E3}"/>
              </a:ext>
            </a:extLst>
          </p:cNvPr>
          <p:cNvSpPr txBox="1"/>
          <p:nvPr/>
        </p:nvSpPr>
        <p:spPr>
          <a:xfrm>
            <a:off x="7657421" y="4296995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D466D3-9A73-407D-AC8A-DF1BB251AEC7}"/>
              </a:ext>
            </a:extLst>
          </p:cNvPr>
          <p:cNvSpPr txBox="1"/>
          <p:nvPr/>
        </p:nvSpPr>
        <p:spPr>
          <a:xfrm>
            <a:off x="2411697" y="1774821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1497CA-D36B-44D7-82E3-734B1431A518}"/>
              </a:ext>
            </a:extLst>
          </p:cNvPr>
          <p:cNvSpPr txBox="1"/>
          <p:nvPr/>
        </p:nvSpPr>
        <p:spPr>
          <a:xfrm>
            <a:off x="9017988" y="4292426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9A862C-C952-4B4F-A641-CAC141090371}"/>
              </a:ext>
            </a:extLst>
          </p:cNvPr>
          <p:cNvSpPr/>
          <p:nvPr/>
        </p:nvSpPr>
        <p:spPr>
          <a:xfrm>
            <a:off x="2140368" y="2132742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15358CF-DA15-4300-899A-FA2C6EADE663}"/>
              </a:ext>
            </a:extLst>
          </p:cNvPr>
          <p:cNvSpPr/>
          <p:nvPr/>
        </p:nvSpPr>
        <p:spPr>
          <a:xfrm>
            <a:off x="7162118" y="4706994"/>
            <a:ext cx="1913206" cy="1858978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4A7BD4-D67A-45FE-931D-F8ABB3FD6DCD}"/>
              </a:ext>
            </a:extLst>
          </p:cNvPr>
          <p:cNvCxnSpPr>
            <a:cxnSpLocks/>
          </p:cNvCxnSpPr>
          <p:nvPr/>
        </p:nvCxnSpPr>
        <p:spPr>
          <a:xfrm flipH="1" flipV="1">
            <a:off x="1966118" y="2537104"/>
            <a:ext cx="1010037" cy="477349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03CD4F8-75FF-4F88-8BFE-DAEAB4B6C8F2}"/>
              </a:ext>
            </a:extLst>
          </p:cNvPr>
          <p:cNvCxnSpPr>
            <a:cxnSpLocks/>
          </p:cNvCxnSpPr>
          <p:nvPr/>
        </p:nvCxnSpPr>
        <p:spPr>
          <a:xfrm flipH="1">
            <a:off x="8118723" y="5320318"/>
            <a:ext cx="1082557" cy="41016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33BE69E-2BA5-40DA-8D1D-007FAF9BB2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065436"/>
              </p:ext>
            </p:extLst>
          </p:nvPr>
        </p:nvGraphicFramePr>
        <p:xfrm>
          <a:off x="876342" y="4693846"/>
          <a:ext cx="3116263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8" name="Bitmap Image" r:id="rId9" imgW="3749040" imgH="2499480" progId="Paint.Picture">
                  <p:embed/>
                </p:oleObj>
              </mc:Choice>
              <mc:Fallback>
                <p:oleObj name="Bitmap Image" r:id="rId9" imgW="3749040" imgH="2499480" progId="Paint.Picture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51A2B2F2-EC79-4DE7-9866-BAE6BBD584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42" y="4693846"/>
                        <a:ext cx="3116263" cy="207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EBC3F36F-2A15-4499-ACE0-3DA84A588DB2}"/>
              </a:ext>
            </a:extLst>
          </p:cNvPr>
          <p:cNvSpPr txBox="1"/>
          <p:nvPr/>
        </p:nvSpPr>
        <p:spPr>
          <a:xfrm>
            <a:off x="977442" y="435502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F1E640-0D4E-45D2-A13D-642E88129CFB}"/>
              </a:ext>
            </a:extLst>
          </p:cNvPr>
          <p:cNvSpPr txBox="1"/>
          <p:nvPr/>
        </p:nvSpPr>
        <p:spPr>
          <a:xfrm>
            <a:off x="2411697" y="4364040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419DAF0-A9F5-44AE-A3A4-8961119530E9}"/>
              </a:ext>
            </a:extLst>
          </p:cNvPr>
          <p:cNvSpPr/>
          <p:nvPr/>
        </p:nvSpPr>
        <p:spPr>
          <a:xfrm>
            <a:off x="716991" y="4765201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DB49E69-4584-4DE5-A0FD-A750D51DA1F0}"/>
              </a:ext>
            </a:extLst>
          </p:cNvPr>
          <p:cNvCxnSpPr>
            <a:cxnSpLocks/>
          </p:cNvCxnSpPr>
          <p:nvPr/>
        </p:nvCxnSpPr>
        <p:spPr>
          <a:xfrm flipV="1">
            <a:off x="1510678" y="5348297"/>
            <a:ext cx="1189928" cy="41478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9AF8651-236E-4100-A6A6-775C4A848DF8}"/>
              </a:ext>
            </a:extLst>
          </p:cNvPr>
          <p:cNvSpPr/>
          <p:nvPr/>
        </p:nvSpPr>
        <p:spPr>
          <a:xfrm>
            <a:off x="8735978" y="2104603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3D7F301-1059-4253-90FF-56C2AE56E1AA}"/>
              </a:ext>
            </a:extLst>
          </p:cNvPr>
          <p:cNvCxnSpPr>
            <a:cxnSpLocks/>
          </p:cNvCxnSpPr>
          <p:nvPr/>
        </p:nvCxnSpPr>
        <p:spPr>
          <a:xfrm flipH="1" flipV="1">
            <a:off x="8489700" y="2478380"/>
            <a:ext cx="1021951" cy="66014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5402FEE-CAA7-4D95-92FD-A5FFDEF8BB97}"/>
              </a:ext>
            </a:extLst>
          </p:cNvPr>
          <p:cNvSpPr txBox="1"/>
          <p:nvPr/>
        </p:nvSpPr>
        <p:spPr>
          <a:xfrm>
            <a:off x="7613459" y="171619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8BB4D6-D25C-4491-9ACB-35DD99935BB5}"/>
              </a:ext>
            </a:extLst>
          </p:cNvPr>
          <p:cNvSpPr txBox="1"/>
          <p:nvPr/>
        </p:nvSpPr>
        <p:spPr>
          <a:xfrm>
            <a:off x="8959635" y="1713715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88326D-5B91-4277-9BD1-BB8CB2BC9FE8}"/>
              </a:ext>
            </a:extLst>
          </p:cNvPr>
          <p:cNvSpPr txBox="1"/>
          <p:nvPr/>
        </p:nvSpPr>
        <p:spPr>
          <a:xfrm>
            <a:off x="716991" y="923283"/>
            <a:ext cx="102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focal length can be negative, as you might observe from the preceding equation.  It’s useful to illustrate </a:t>
            </a:r>
          </a:p>
          <a:p>
            <a:r>
              <a:rPr lang="en-US" dirty="0"/>
              <a:t>what that looks like physically….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A21EA6B-5A52-4743-9B15-C5C125E9FE53}"/>
              </a:ext>
            </a:extLst>
          </p:cNvPr>
          <p:cNvCxnSpPr>
            <a:cxnSpLocks/>
          </p:cNvCxnSpPr>
          <p:nvPr/>
        </p:nvCxnSpPr>
        <p:spPr>
          <a:xfrm>
            <a:off x="1182757" y="2638853"/>
            <a:ext cx="9953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1AC65C7-48CE-47A9-ACC6-696E07B1B789}"/>
              </a:ext>
            </a:extLst>
          </p:cNvPr>
          <p:cNvCxnSpPr>
            <a:cxnSpLocks/>
          </p:cNvCxnSpPr>
          <p:nvPr/>
        </p:nvCxnSpPr>
        <p:spPr>
          <a:xfrm>
            <a:off x="1439129" y="5454941"/>
            <a:ext cx="9953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E2EE2E4-9723-4639-948C-CF9C6F339CBA}"/>
              </a:ext>
            </a:extLst>
          </p:cNvPr>
          <p:cNvCxnSpPr>
            <a:cxnSpLocks/>
          </p:cNvCxnSpPr>
          <p:nvPr/>
        </p:nvCxnSpPr>
        <p:spPr>
          <a:xfrm>
            <a:off x="7775469" y="2686906"/>
            <a:ext cx="9953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ED24F9F-4095-4F8E-BB71-2A251F9ABD59}"/>
              </a:ext>
            </a:extLst>
          </p:cNvPr>
          <p:cNvCxnSpPr>
            <a:cxnSpLocks/>
          </p:cNvCxnSpPr>
          <p:nvPr/>
        </p:nvCxnSpPr>
        <p:spPr>
          <a:xfrm>
            <a:off x="7997007" y="5385366"/>
            <a:ext cx="9953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F15897C-1F5D-4A4B-8CB7-C7DE0E966C63}"/>
              </a:ext>
            </a:extLst>
          </p:cNvPr>
          <p:cNvCxnSpPr>
            <a:cxnSpLocks/>
          </p:cNvCxnSpPr>
          <p:nvPr/>
        </p:nvCxnSpPr>
        <p:spPr>
          <a:xfrm>
            <a:off x="2140368" y="2628914"/>
            <a:ext cx="2593909" cy="50961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C4F5155-5CD9-414D-9583-0F8C01E287CD}"/>
              </a:ext>
            </a:extLst>
          </p:cNvPr>
          <p:cNvCxnSpPr>
            <a:cxnSpLocks/>
          </p:cNvCxnSpPr>
          <p:nvPr/>
        </p:nvCxnSpPr>
        <p:spPr>
          <a:xfrm flipV="1">
            <a:off x="2473206" y="5122064"/>
            <a:ext cx="1762329" cy="3357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150F5D-346F-4912-8300-552737751FAB}"/>
              </a:ext>
            </a:extLst>
          </p:cNvPr>
          <p:cNvCxnSpPr>
            <a:cxnSpLocks/>
          </p:cNvCxnSpPr>
          <p:nvPr/>
        </p:nvCxnSpPr>
        <p:spPr>
          <a:xfrm flipV="1">
            <a:off x="8766694" y="2054717"/>
            <a:ext cx="1459188" cy="6248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1723B28-1526-4A6C-B66E-A3E95D81ED0A}"/>
              </a:ext>
            </a:extLst>
          </p:cNvPr>
          <p:cNvCxnSpPr>
            <a:cxnSpLocks/>
          </p:cNvCxnSpPr>
          <p:nvPr/>
        </p:nvCxnSpPr>
        <p:spPr>
          <a:xfrm>
            <a:off x="9024339" y="5385366"/>
            <a:ext cx="1296955" cy="54935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B5E4792-23FD-4021-AB7B-F98CE295F480}"/>
              </a:ext>
            </a:extLst>
          </p:cNvPr>
          <p:cNvCxnSpPr>
            <a:cxnSpLocks/>
          </p:cNvCxnSpPr>
          <p:nvPr/>
        </p:nvCxnSpPr>
        <p:spPr>
          <a:xfrm>
            <a:off x="1355225" y="6140739"/>
            <a:ext cx="99534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A03AF53-97D2-4D64-A5E6-89BBD1DC823F}"/>
              </a:ext>
            </a:extLst>
          </p:cNvPr>
          <p:cNvCxnSpPr>
            <a:cxnSpLocks/>
          </p:cNvCxnSpPr>
          <p:nvPr/>
        </p:nvCxnSpPr>
        <p:spPr>
          <a:xfrm>
            <a:off x="1182757" y="3429000"/>
            <a:ext cx="99534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00EB03C-83E6-4E83-AAF4-02B671849B3B}"/>
              </a:ext>
            </a:extLst>
          </p:cNvPr>
          <p:cNvCxnSpPr>
            <a:cxnSpLocks/>
          </p:cNvCxnSpPr>
          <p:nvPr/>
        </p:nvCxnSpPr>
        <p:spPr>
          <a:xfrm>
            <a:off x="8028995" y="6064539"/>
            <a:ext cx="99534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E3F14DF-3521-4B92-A243-91A62E7C6B06}"/>
              </a:ext>
            </a:extLst>
          </p:cNvPr>
          <p:cNvCxnSpPr>
            <a:cxnSpLocks/>
          </p:cNvCxnSpPr>
          <p:nvPr/>
        </p:nvCxnSpPr>
        <p:spPr>
          <a:xfrm>
            <a:off x="7807485" y="3429000"/>
            <a:ext cx="99534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4A6C84F-458F-4FA7-8162-71C67250CD83}"/>
              </a:ext>
            </a:extLst>
          </p:cNvPr>
          <p:cNvCxnSpPr>
            <a:cxnSpLocks/>
          </p:cNvCxnSpPr>
          <p:nvPr/>
        </p:nvCxnSpPr>
        <p:spPr>
          <a:xfrm flipH="1" flipV="1">
            <a:off x="1510678" y="5763086"/>
            <a:ext cx="1025943" cy="546346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F3D5E85-B87D-4571-8632-F220183236B5}"/>
              </a:ext>
            </a:extLst>
          </p:cNvPr>
          <p:cNvCxnSpPr>
            <a:cxnSpLocks/>
          </p:cNvCxnSpPr>
          <p:nvPr/>
        </p:nvCxnSpPr>
        <p:spPr>
          <a:xfrm flipH="1" flipV="1">
            <a:off x="8145492" y="5701365"/>
            <a:ext cx="1051548" cy="467638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539B8E2-3A64-497C-AB9D-D6A57F7C14D7}"/>
              </a:ext>
            </a:extLst>
          </p:cNvPr>
          <p:cNvCxnSpPr>
            <a:cxnSpLocks/>
          </p:cNvCxnSpPr>
          <p:nvPr/>
        </p:nvCxnSpPr>
        <p:spPr>
          <a:xfrm flipH="1">
            <a:off x="8474208" y="3138526"/>
            <a:ext cx="1037444" cy="42992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A73B4B6-33DB-4256-BDFE-78A0B5A7F059}"/>
              </a:ext>
            </a:extLst>
          </p:cNvPr>
          <p:cNvCxnSpPr>
            <a:cxnSpLocks/>
          </p:cNvCxnSpPr>
          <p:nvPr/>
        </p:nvCxnSpPr>
        <p:spPr>
          <a:xfrm>
            <a:off x="8802829" y="3442252"/>
            <a:ext cx="1460112" cy="73725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C168C7D-D51E-4AF6-9A1E-1458FBD331DA}"/>
              </a:ext>
            </a:extLst>
          </p:cNvPr>
          <p:cNvCxnSpPr>
            <a:cxnSpLocks/>
          </p:cNvCxnSpPr>
          <p:nvPr/>
        </p:nvCxnSpPr>
        <p:spPr>
          <a:xfrm flipV="1">
            <a:off x="8990883" y="5385366"/>
            <a:ext cx="1234999" cy="66427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1B27BBB-B008-47EB-A296-F13BF33DC20C}"/>
              </a:ext>
            </a:extLst>
          </p:cNvPr>
          <p:cNvCxnSpPr>
            <a:cxnSpLocks/>
          </p:cNvCxnSpPr>
          <p:nvPr/>
        </p:nvCxnSpPr>
        <p:spPr>
          <a:xfrm>
            <a:off x="2284227" y="6140739"/>
            <a:ext cx="1708378" cy="45312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8A7E006-A674-42B1-BF12-010253B85B93}"/>
              </a:ext>
            </a:extLst>
          </p:cNvPr>
          <p:cNvCxnSpPr>
            <a:cxnSpLocks/>
          </p:cNvCxnSpPr>
          <p:nvPr/>
        </p:nvCxnSpPr>
        <p:spPr>
          <a:xfrm flipV="1">
            <a:off x="2182611" y="2968660"/>
            <a:ext cx="2436884" cy="47150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2424710-72D1-4375-90E0-BF15197BFF23}"/>
              </a:ext>
            </a:extLst>
          </p:cNvPr>
          <p:cNvCxnSpPr>
            <a:cxnSpLocks/>
          </p:cNvCxnSpPr>
          <p:nvPr/>
        </p:nvCxnSpPr>
        <p:spPr>
          <a:xfrm flipH="1">
            <a:off x="2046668" y="3032290"/>
            <a:ext cx="929486" cy="490861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B656668-838E-4C5A-9630-538DDD41C234}"/>
              </a:ext>
            </a:extLst>
          </p:cNvPr>
          <p:cNvCxnSpPr>
            <a:cxnSpLocks/>
          </p:cNvCxnSpPr>
          <p:nvPr/>
        </p:nvCxnSpPr>
        <p:spPr>
          <a:xfrm flipV="1">
            <a:off x="2140368" y="3037231"/>
            <a:ext cx="2076028" cy="984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2FD5A20-CE34-42FC-B243-0238DCC01731}"/>
              </a:ext>
            </a:extLst>
          </p:cNvPr>
          <p:cNvCxnSpPr>
            <a:cxnSpLocks/>
          </p:cNvCxnSpPr>
          <p:nvPr/>
        </p:nvCxnSpPr>
        <p:spPr>
          <a:xfrm flipV="1">
            <a:off x="9041460" y="5674479"/>
            <a:ext cx="659837" cy="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E23AAE9-629A-4626-AA13-492547B84F53}"/>
              </a:ext>
            </a:extLst>
          </p:cNvPr>
          <p:cNvCxnSpPr>
            <a:cxnSpLocks/>
          </p:cNvCxnSpPr>
          <p:nvPr/>
        </p:nvCxnSpPr>
        <p:spPr>
          <a:xfrm flipH="1">
            <a:off x="610081" y="5436004"/>
            <a:ext cx="1964439" cy="38388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1653495-262A-4E3B-82E0-B6FC26C51A58}"/>
              </a:ext>
            </a:extLst>
          </p:cNvPr>
          <p:cNvCxnSpPr>
            <a:cxnSpLocks/>
          </p:cNvCxnSpPr>
          <p:nvPr/>
        </p:nvCxnSpPr>
        <p:spPr>
          <a:xfrm flipH="1">
            <a:off x="6953021" y="2656243"/>
            <a:ext cx="1873472" cy="66829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163A9D8-059C-4AA2-A6BC-4EB97190BDED}"/>
              </a:ext>
            </a:extLst>
          </p:cNvPr>
          <p:cNvCxnSpPr>
            <a:cxnSpLocks/>
          </p:cNvCxnSpPr>
          <p:nvPr/>
        </p:nvCxnSpPr>
        <p:spPr>
          <a:xfrm flipH="1" flipV="1">
            <a:off x="481836" y="5657761"/>
            <a:ext cx="1819508" cy="49718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224C38BC-21B7-483F-A07E-4CC9C90D5F9C}"/>
              </a:ext>
            </a:extLst>
          </p:cNvPr>
          <p:cNvCxnSpPr>
            <a:cxnSpLocks/>
          </p:cNvCxnSpPr>
          <p:nvPr/>
        </p:nvCxnSpPr>
        <p:spPr>
          <a:xfrm flipH="1" flipV="1">
            <a:off x="7164918" y="2735737"/>
            <a:ext cx="1506546" cy="65689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C5EC8F9-82E3-49E8-A0AB-256CDCBFAE16}"/>
              </a:ext>
            </a:extLst>
          </p:cNvPr>
          <p:cNvCxnSpPr>
            <a:cxnSpLocks/>
          </p:cNvCxnSpPr>
          <p:nvPr/>
        </p:nvCxnSpPr>
        <p:spPr>
          <a:xfrm>
            <a:off x="7867306" y="3008394"/>
            <a:ext cx="868671" cy="1241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45D1311-4D00-4768-B19C-27242D364CA0}"/>
              </a:ext>
            </a:extLst>
          </p:cNvPr>
          <p:cNvCxnSpPr>
            <a:cxnSpLocks/>
          </p:cNvCxnSpPr>
          <p:nvPr/>
        </p:nvCxnSpPr>
        <p:spPr>
          <a:xfrm flipV="1">
            <a:off x="885669" y="5766926"/>
            <a:ext cx="1524198" cy="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B0FA1040-F5BB-4F81-8ED0-1796DD1C41D4}"/>
              </a:ext>
            </a:extLst>
          </p:cNvPr>
          <p:cNvSpPr txBox="1"/>
          <p:nvPr/>
        </p:nvSpPr>
        <p:spPr>
          <a:xfrm>
            <a:off x="9651720" y="5227583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&gt; 0</a:t>
            </a:r>
            <a:endParaRPr lang="en-US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FC78203-310B-4F3E-AA6A-D8791E3AA29A}"/>
              </a:ext>
            </a:extLst>
          </p:cNvPr>
          <p:cNvSpPr txBox="1"/>
          <p:nvPr/>
        </p:nvSpPr>
        <p:spPr>
          <a:xfrm>
            <a:off x="790257" y="5325519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&lt; 0</a:t>
            </a:r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457D2BE-11D9-4246-85F6-03BB3D956640}"/>
              </a:ext>
            </a:extLst>
          </p:cNvPr>
          <p:cNvSpPr txBox="1"/>
          <p:nvPr/>
        </p:nvSpPr>
        <p:spPr>
          <a:xfrm>
            <a:off x="4154784" y="2588750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&gt; 0</a:t>
            </a:r>
            <a:endParaRPr lang="en-US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94568BB0-78AE-48DE-BF4E-46B61BC8E697}"/>
              </a:ext>
            </a:extLst>
          </p:cNvPr>
          <p:cNvSpPr txBox="1"/>
          <p:nvPr/>
        </p:nvSpPr>
        <p:spPr>
          <a:xfrm>
            <a:off x="7743330" y="2604701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&lt; 0</a:t>
            </a:r>
            <a:endParaRPr lang="en-US" dirty="0"/>
          </a:p>
        </p:txBody>
      </p:sp>
      <p:graphicFrame>
        <p:nvGraphicFramePr>
          <p:cNvPr id="120" name="Object 119">
            <a:extLst>
              <a:ext uri="{FF2B5EF4-FFF2-40B4-BE49-F238E27FC236}">
                <a16:creationId xmlns:a16="http://schemas.microsoft.com/office/drawing/2014/main" id="{E1174881-AC79-4D02-BA39-436FA0BF53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492311"/>
              </p:ext>
            </p:extLst>
          </p:nvPr>
        </p:nvGraphicFramePr>
        <p:xfrm>
          <a:off x="5018906" y="3956588"/>
          <a:ext cx="1468372" cy="737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Equation" r:id="rId11" imgW="863280" imgH="431640" progId="Equation.DSMT4">
                  <p:embed/>
                </p:oleObj>
              </mc:Choice>
              <mc:Fallback>
                <p:oleObj name="Equation" r:id="rId11" imgW="863280" imgH="431640" progId="Equation.DSMT4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AD15FEFD-35DD-48F8-AD46-8379831C3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18906" y="3956588"/>
                        <a:ext cx="1468372" cy="73725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62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6" grpId="0"/>
      <p:bldP spid="118" grpId="0"/>
      <p:bldP spid="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83FA77B9-CBE3-4A35-AA94-CCBCF94B59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487268"/>
              </p:ext>
            </p:extLst>
          </p:nvPr>
        </p:nvGraphicFramePr>
        <p:xfrm>
          <a:off x="1389748" y="2150790"/>
          <a:ext cx="5286104" cy="346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6" name="Bitmap Image" r:id="rId3" imgW="3749040" imgH="2499480" progId="Paint.Picture">
                  <p:embed/>
                </p:oleObj>
              </mc:Choice>
              <mc:Fallback>
                <p:oleObj name="Bitmap Image" r:id="rId3" imgW="3749040" imgH="2499480" progId="Paint.Picture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CF9A13BC-BD6D-4C3B-AACC-7C54DAD650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748" y="2150790"/>
                        <a:ext cx="5286104" cy="346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641A59-FB39-403A-A833-911E5D121CAF}"/>
              </a:ext>
            </a:extLst>
          </p:cNvPr>
          <p:cNvSpPr txBox="1">
            <a:spLocks/>
          </p:cNvSpPr>
          <p:nvPr/>
        </p:nvSpPr>
        <p:spPr>
          <a:xfrm>
            <a:off x="3939209" y="267598"/>
            <a:ext cx="5194852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3012C7-0553-4013-8B4A-E89D7EEEC050}"/>
              </a:ext>
            </a:extLst>
          </p:cNvPr>
          <p:cNvSpPr txBox="1"/>
          <p:nvPr/>
        </p:nvSpPr>
        <p:spPr>
          <a:xfrm>
            <a:off x="7551107" y="914400"/>
            <a:ext cx="467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a formula for the focal length in hand, we can now work out a formula for the location of an image.  We will liberally use the small angle approximation…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DEEE8-E076-49AD-B250-5DC5C7D1A263}"/>
              </a:ext>
            </a:extLst>
          </p:cNvPr>
          <p:cNvSpPr txBox="1"/>
          <p:nvPr/>
        </p:nvSpPr>
        <p:spPr>
          <a:xfrm>
            <a:off x="1829234" y="2444003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535456-FA8A-4054-A1ED-BE6DEEC22E39}"/>
              </a:ext>
            </a:extLst>
          </p:cNvPr>
          <p:cNvSpPr txBox="1"/>
          <p:nvPr/>
        </p:nvSpPr>
        <p:spPr>
          <a:xfrm>
            <a:off x="4209513" y="2442951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1DC6BB-DF5E-4D56-81EA-7BB60740486D}"/>
              </a:ext>
            </a:extLst>
          </p:cNvPr>
          <p:cNvCxnSpPr>
            <a:cxnSpLocks/>
          </p:cNvCxnSpPr>
          <p:nvPr/>
        </p:nvCxnSpPr>
        <p:spPr>
          <a:xfrm flipV="1">
            <a:off x="2824179" y="2936743"/>
            <a:ext cx="947060" cy="9172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771F29-EDB3-4EEF-9108-01FF49D0A53C}"/>
              </a:ext>
            </a:extLst>
          </p:cNvPr>
          <p:cNvCxnSpPr>
            <a:cxnSpLocks/>
          </p:cNvCxnSpPr>
          <p:nvPr/>
        </p:nvCxnSpPr>
        <p:spPr>
          <a:xfrm>
            <a:off x="3802603" y="2926617"/>
            <a:ext cx="2548501" cy="109292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E8318A-8DC9-4240-BC16-4AAE9B3C4445}"/>
              </a:ext>
            </a:extLst>
          </p:cNvPr>
          <p:cNvCxnSpPr>
            <a:cxnSpLocks/>
          </p:cNvCxnSpPr>
          <p:nvPr/>
        </p:nvCxnSpPr>
        <p:spPr>
          <a:xfrm>
            <a:off x="3442575" y="3813858"/>
            <a:ext cx="1604916" cy="128467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DAB3CB0-3F88-44E5-A0E0-EB8F9AA3EE29}"/>
              </a:ext>
            </a:extLst>
          </p:cNvPr>
          <p:cNvCxnSpPr>
            <a:cxnSpLocks/>
          </p:cNvCxnSpPr>
          <p:nvPr/>
        </p:nvCxnSpPr>
        <p:spPr>
          <a:xfrm flipH="1">
            <a:off x="808107" y="3797304"/>
            <a:ext cx="5969182" cy="318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435220-D233-4B21-999B-120386CD8C79}"/>
              </a:ext>
            </a:extLst>
          </p:cNvPr>
          <p:cNvCxnSpPr>
            <a:cxnSpLocks/>
          </p:cNvCxnSpPr>
          <p:nvPr/>
        </p:nvCxnSpPr>
        <p:spPr>
          <a:xfrm flipV="1">
            <a:off x="3444514" y="3805972"/>
            <a:ext cx="2382233" cy="23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ABC558E-A740-4E86-95D6-D45BF84A170C}"/>
              </a:ext>
            </a:extLst>
          </p:cNvPr>
          <p:cNvSpPr txBox="1"/>
          <p:nvPr/>
        </p:nvSpPr>
        <p:spPr>
          <a:xfrm>
            <a:off x="5695140" y="3814136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  <a:endParaRPr lang="en-US" dirty="0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F67A350A-DEB1-4ACE-8B23-6D4E3158659A}"/>
              </a:ext>
            </a:extLst>
          </p:cNvPr>
          <p:cNvSpPr/>
          <p:nvPr/>
        </p:nvSpPr>
        <p:spPr>
          <a:xfrm>
            <a:off x="2636400" y="2927516"/>
            <a:ext cx="342879" cy="875295"/>
          </a:xfrm>
          <a:prstGeom prst="upArrow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C821499-C680-45A6-9885-969C753A6527}"/>
              </a:ext>
            </a:extLst>
          </p:cNvPr>
          <p:cNvCxnSpPr>
            <a:cxnSpLocks/>
          </p:cNvCxnSpPr>
          <p:nvPr/>
        </p:nvCxnSpPr>
        <p:spPr>
          <a:xfrm flipH="1" flipV="1">
            <a:off x="943397" y="1782808"/>
            <a:ext cx="2492078" cy="202303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3B26E86-1119-4134-9555-261A8B27531F}"/>
              </a:ext>
            </a:extLst>
          </p:cNvPr>
          <p:cNvCxnSpPr>
            <a:cxnSpLocks/>
          </p:cNvCxnSpPr>
          <p:nvPr/>
        </p:nvCxnSpPr>
        <p:spPr>
          <a:xfrm flipH="1" flipV="1">
            <a:off x="808107" y="1778265"/>
            <a:ext cx="2973282" cy="1138046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rrow: Up 52">
            <a:extLst>
              <a:ext uri="{FF2B5EF4-FFF2-40B4-BE49-F238E27FC236}">
                <a16:creationId xmlns:a16="http://schemas.microsoft.com/office/drawing/2014/main" id="{907A8FE4-5400-4FB5-8060-A42087F47CB6}"/>
              </a:ext>
            </a:extLst>
          </p:cNvPr>
          <p:cNvSpPr/>
          <p:nvPr/>
        </p:nvSpPr>
        <p:spPr>
          <a:xfrm>
            <a:off x="879674" y="1871437"/>
            <a:ext cx="342879" cy="1945188"/>
          </a:xfrm>
          <a:prstGeom prst="upArrow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9A5B36B-46AD-45AD-8C38-9ED3BD27EFBB}"/>
              </a:ext>
            </a:extLst>
          </p:cNvPr>
          <p:cNvCxnSpPr>
            <a:cxnSpLocks/>
          </p:cNvCxnSpPr>
          <p:nvPr/>
        </p:nvCxnSpPr>
        <p:spPr>
          <a:xfrm>
            <a:off x="2821878" y="3968924"/>
            <a:ext cx="620697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28DB30A-D1A2-4B77-B149-0C5530DB4A77}"/>
              </a:ext>
            </a:extLst>
          </p:cNvPr>
          <p:cNvCxnSpPr>
            <a:cxnSpLocks/>
          </p:cNvCxnSpPr>
          <p:nvPr/>
        </p:nvCxnSpPr>
        <p:spPr>
          <a:xfrm>
            <a:off x="2813142" y="3903769"/>
            <a:ext cx="0" cy="12794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801CE2E-9E91-4698-8668-F20FFA10CD70}"/>
              </a:ext>
            </a:extLst>
          </p:cNvPr>
          <p:cNvSpPr txBox="1"/>
          <p:nvPr/>
        </p:nvSpPr>
        <p:spPr>
          <a:xfrm>
            <a:off x="2975180" y="3821895"/>
            <a:ext cx="457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0061075-9440-42A5-921B-6997976E7E49}"/>
              </a:ext>
            </a:extLst>
          </p:cNvPr>
          <p:cNvCxnSpPr>
            <a:cxnSpLocks/>
          </p:cNvCxnSpPr>
          <p:nvPr/>
        </p:nvCxnSpPr>
        <p:spPr>
          <a:xfrm>
            <a:off x="3449784" y="3884340"/>
            <a:ext cx="0" cy="13717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D035306-6EA7-4E6F-837C-3F3DA1535E1E}"/>
              </a:ext>
            </a:extLst>
          </p:cNvPr>
          <p:cNvCxnSpPr>
            <a:cxnSpLocks/>
          </p:cNvCxnSpPr>
          <p:nvPr/>
        </p:nvCxnSpPr>
        <p:spPr>
          <a:xfrm rot="16200000">
            <a:off x="838900" y="3760130"/>
            <a:ext cx="0" cy="13717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83ED844-C2BA-4056-92FE-5608C99E961A}"/>
              </a:ext>
            </a:extLst>
          </p:cNvPr>
          <p:cNvCxnSpPr>
            <a:cxnSpLocks/>
          </p:cNvCxnSpPr>
          <p:nvPr/>
        </p:nvCxnSpPr>
        <p:spPr>
          <a:xfrm>
            <a:off x="832846" y="1864155"/>
            <a:ext cx="7131" cy="195715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FB6FD8-82B3-48CF-9026-6F18D11339B4}"/>
              </a:ext>
            </a:extLst>
          </p:cNvPr>
          <p:cNvCxnSpPr>
            <a:cxnSpLocks/>
          </p:cNvCxnSpPr>
          <p:nvPr/>
        </p:nvCxnSpPr>
        <p:spPr>
          <a:xfrm flipV="1">
            <a:off x="780518" y="1872529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14C53CA-0EF2-4FD9-B108-AFF7ACDBF002}"/>
              </a:ext>
            </a:extLst>
          </p:cNvPr>
          <p:cNvSpPr txBox="1"/>
          <p:nvPr/>
        </p:nvSpPr>
        <p:spPr>
          <a:xfrm>
            <a:off x="451182" y="2502831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i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E94968C-E765-4655-A598-7AAE623F883D}"/>
              </a:ext>
            </a:extLst>
          </p:cNvPr>
          <p:cNvSpPr txBox="1"/>
          <p:nvPr/>
        </p:nvSpPr>
        <p:spPr>
          <a:xfrm>
            <a:off x="2092282" y="3012412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18897DA-9486-4CD3-BA24-6508D2E491F1}"/>
              </a:ext>
            </a:extLst>
          </p:cNvPr>
          <p:cNvCxnSpPr>
            <a:cxnSpLocks/>
          </p:cNvCxnSpPr>
          <p:nvPr/>
        </p:nvCxnSpPr>
        <p:spPr>
          <a:xfrm rot="16200000">
            <a:off x="2564756" y="3756792"/>
            <a:ext cx="0" cy="137173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5E28807-601B-4029-BAC7-455E3C817BF5}"/>
              </a:ext>
            </a:extLst>
          </p:cNvPr>
          <p:cNvCxnSpPr>
            <a:cxnSpLocks/>
          </p:cNvCxnSpPr>
          <p:nvPr/>
        </p:nvCxnSpPr>
        <p:spPr>
          <a:xfrm>
            <a:off x="2561118" y="2936743"/>
            <a:ext cx="0" cy="86854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2F8A5FF-497C-4F52-BC98-12D3408C812A}"/>
              </a:ext>
            </a:extLst>
          </p:cNvPr>
          <p:cNvCxnSpPr>
            <a:cxnSpLocks/>
          </p:cNvCxnSpPr>
          <p:nvPr/>
        </p:nvCxnSpPr>
        <p:spPr>
          <a:xfrm flipV="1">
            <a:off x="2505899" y="2928954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D0965C2-4B55-4109-82D9-F43D3727B4E6}"/>
              </a:ext>
            </a:extLst>
          </p:cNvPr>
          <p:cNvCxnSpPr/>
          <p:nvPr/>
        </p:nvCxnSpPr>
        <p:spPr>
          <a:xfrm>
            <a:off x="3457762" y="4260671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2DEE232-E9A9-404E-B006-CAFF595FEA75}"/>
              </a:ext>
            </a:extLst>
          </p:cNvPr>
          <p:cNvCxnSpPr/>
          <p:nvPr/>
        </p:nvCxnSpPr>
        <p:spPr>
          <a:xfrm>
            <a:off x="1007940" y="4269788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997689B3-A4EA-4DD3-85D9-D7C4B68B295E}"/>
              </a:ext>
            </a:extLst>
          </p:cNvPr>
          <p:cNvSpPr/>
          <p:nvPr/>
        </p:nvSpPr>
        <p:spPr>
          <a:xfrm>
            <a:off x="1536993" y="4183903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i</a:t>
            </a:r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51ED109-4C37-47B9-A9A6-AA12779BEBA1}"/>
              </a:ext>
            </a:extLst>
          </p:cNvPr>
          <p:cNvCxnSpPr>
            <a:cxnSpLocks/>
          </p:cNvCxnSpPr>
          <p:nvPr/>
        </p:nvCxnSpPr>
        <p:spPr>
          <a:xfrm flipH="1" flipV="1">
            <a:off x="1007940" y="4336304"/>
            <a:ext cx="2441844" cy="88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" name="Object 77">
            <a:extLst>
              <a:ext uri="{FF2B5EF4-FFF2-40B4-BE49-F238E27FC236}">
                <a16:creationId xmlns:a16="http://schemas.microsoft.com/office/drawing/2014/main" id="{71579597-5F7E-4F22-8E39-718D47A641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86875"/>
              </p:ext>
            </p:extLst>
          </p:nvPr>
        </p:nvGraphicFramePr>
        <p:xfrm>
          <a:off x="8146801" y="2268419"/>
          <a:ext cx="176053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7" name="Equation" r:id="rId5" imgW="1206360" imgH="228600" progId="Equation.DSMT4">
                  <p:embed/>
                </p:oleObj>
              </mc:Choice>
              <mc:Fallback>
                <p:oleObj name="Equation" r:id="rId5" imgW="1206360" imgH="22860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7ECAAE48-92C6-49DD-8CD5-B78229FEB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46801" y="2268419"/>
                        <a:ext cx="1760538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id="{03FD825A-BB6F-47F5-9080-13A259242138}"/>
              </a:ext>
            </a:extLst>
          </p:cNvPr>
          <p:cNvSpPr txBox="1"/>
          <p:nvPr/>
        </p:nvSpPr>
        <p:spPr>
          <a:xfrm>
            <a:off x="7581125" y="2780304"/>
            <a:ext cx="178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 transmission</a:t>
            </a:r>
          </a:p>
        </p:txBody>
      </p:sp>
      <p:graphicFrame>
        <p:nvGraphicFramePr>
          <p:cNvPr id="80" name="Object 79">
            <a:extLst>
              <a:ext uri="{FF2B5EF4-FFF2-40B4-BE49-F238E27FC236}">
                <a16:creationId xmlns:a16="http://schemas.microsoft.com/office/drawing/2014/main" id="{2683172A-DF4D-4966-9834-D39ED57CE2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512674"/>
              </p:ext>
            </p:extLst>
          </p:nvPr>
        </p:nvGraphicFramePr>
        <p:xfrm>
          <a:off x="8240713" y="3195638"/>
          <a:ext cx="17240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8" name="Equation" r:id="rId7" imgW="1180800" imgH="228600" progId="Equation.DSMT4">
                  <p:embed/>
                </p:oleObj>
              </mc:Choice>
              <mc:Fallback>
                <p:oleObj name="Equation" r:id="rId7" imgW="1180800" imgH="228600" progId="Equation.DSMT4">
                  <p:embed/>
                  <p:pic>
                    <p:nvPicPr>
                      <p:cNvPr id="57" name="Object 56">
                        <a:extLst>
                          <a:ext uri="{FF2B5EF4-FFF2-40B4-BE49-F238E27FC236}">
                            <a16:creationId xmlns:a16="http://schemas.microsoft.com/office/drawing/2014/main" id="{264D95F7-6474-4334-BC32-08DDCFCE6A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40713" y="3195638"/>
                        <a:ext cx="172402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A1F79305-5150-4A9E-ABD1-BCC91ED3AC66}"/>
              </a:ext>
            </a:extLst>
          </p:cNvPr>
          <p:cNvSpPr txBox="1"/>
          <p:nvPr/>
        </p:nvSpPr>
        <p:spPr>
          <a:xfrm>
            <a:off x="7678984" y="4610281"/>
            <a:ext cx="1367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Intersection:</a:t>
            </a:r>
          </a:p>
        </p:txBody>
      </p:sp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B3DC927E-7FC1-4E52-8812-C7B35B7D08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820303"/>
              </p:ext>
            </p:extLst>
          </p:nvPr>
        </p:nvGraphicFramePr>
        <p:xfrm>
          <a:off x="7678984" y="5143207"/>
          <a:ext cx="11493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9" name="Equation" r:id="rId9" imgW="787320" imgH="241200" progId="Equation.DSMT4">
                  <p:embed/>
                </p:oleObj>
              </mc:Choice>
              <mc:Fallback>
                <p:oleObj name="Equation" r:id="rId9" imgW="787320" imgH="241200" progId="Equation.DSMT4">
                  <p:embed/>
                  <p:pic>
                    <p:nvPicPr>
                      <p:cNvPr id="59" name="Object 58">
                        <a:extLst>
                          <a:ext uri="{FF2B5EF4-FFF2-40B4-BE49-F238E27FC236}">
                            <a16:creationId xmlns:a16="http://schemas.microsoft.com/office/drawing/2014/main" id="{27D2F75A-616C-4797-BFA9-625B99E7B1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78984" y="5143207"/>
                        <a:ext cx="1149350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>
            <a:extLst>
              <a:ext uri="{FF2B5EF4-FFF2-40B4-BE49-F238E27FC236}">
                <a16:creationId xmlns:a16="http://schemas.microsoft.com/office/drawing/2014/main" id="{3401B5F8-00F3-4C96-8FBE-847D977681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138028"/>
              </p:ext>
            </p:extLst>
          </p:nvPr>
        </p:nvGraphicFramePr>
        <p:xfrm>
          <a:off x="9907339" y="2138853"/>
          <a:ext cx="1001712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0" name="Equation" r:id="rId11" imgW="685800" imgH="419040" progId="Equation.DSMT4">
                  <p:embed/>
                </p:oleObj>
              </mc:Choice>
              <mc:Fallback>
                <p:oleObj name="Equation" r:id="rId11" imgW="685800" imgH="41904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3A62FBA1-EA2C-4DA6-9F2C-0A667A5D7A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907339" y="2138853"/>
                        <a:ext cx="1001712" cy="61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>
            <a:extLst>
              <a:ext uri="{FF2B5EF4-FFF2-40B4-BE49-F238E27FC236}">
                <a16:creationId xmlns:a16="http://schemas.microsoft.com/office/drawing/2014/main" id="{D979D498-3C4F-4754-A5E3-3DDC297456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50644"/>
              </p:ext>
            </p:extLst>
          </p:nvPr>
        </p:nvGraphicFramePr>
        <p:xfrm>
          <a:off x="10017609" y="3204290"/>
          <a:ext cx="1277937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1" name="Equation" r:id="rId13" imgW="876240" imgH="228600" progId="Equation.DSMT4">
                  <p:embed/>
                </p:oleObj>
              </mc:Choice>
              <mc:Fallback>
                <p:oleObj name="Equation" r:id="rId13" imgW="876240" imgH="22860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35AE3255-705A-4D08-A4DF-7E3797F9D6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017609" y="3204290"/>
                        <a:ext cx="1277937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84">
            <a:extLst>
              <a:ext uri="{FF2B5EF4-FFF2-40B4-BE49-F238E27FC236}">
                <a16:creationId xmlns:a16="http://schemas.microsoft.com/office/drawing/2014/main" id="{E22FA0F8-C066-4052-9F65-DDF23B462E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158588"/>
              </p:ext>
            </p:extLst>
          </p:nvPr>
        </p:nvGraphicFramePr>
        <p:xfrm>
          <a:off x="9442523" y="4975175"/>
          <a:ext cx="220662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2" name="Equation" r:id="rId15" imgW="1511280" imgH="482400" progId="Equation.DSMT4">
                  <p:embed/>
                </p:oleObj>
              </mc:Choice>
              <mc:Fallback>
                <p:oleObj name="Equation" r:id="rId15" imgW="1511280" imgH="48240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1C14F39C-649D-480D-B709-C8CEACCF39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442523" y="4975175"/>
                        <a:ext cx="2206625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>
            <a:extLst>
              <a:ext uri="{FF2B5EF4-FFF2-40B4-BE49-F238E27FC236}">
                <a16:creationId xmlns:a16="http://schemas.microsoft.com/office/drawing/2014/main" id="{B484EE90-6D0B-4AA6-B2C8-F89654EF5C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525873"/>
              </p:ext>
            </p:extLst>
          </p:nvPr>
        </p:nvGraphicFramePr>
        <p:xfrm>
          <a:off x="9580396" y="6093656"/>
          <a:ext cx="176053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3" name="Equation" r:id="rId17" imgW="1206360" imgH="431640" progId="Equation.DSMT4">
                  <p:embed/>
                </p:oleObj>
              </mc:Choice>
              <mc:Fallback>
                <p:oleObj name="Equation" r:id="rId17" imgW="1206360" imgH="43164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:a16="http://schemas.microsoft.com/office/drawing/2014/main" id="{4268200C-2B8E-4E35-87EB-6B5D3F23F5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580396" y="6093656"/>
                        <a:ext cx="1760538" cy="630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968C1CD5-1D08-424B-A822-BFE0C2E23E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281679"/>
              </p:ext>
            </p:extLst>
          </p:nvPr>
        </p:nvGraphicFramePr>
        <p:xfrm>
          <a:off x="7534956" y="6089650"/>
          <a:ext cx="1370012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4" name="Equation" r:id="rId19" imgW="939600" imgH="431640" progId="Equation.DSMT4">
                  <p:embed/>
                </p:oleObj>
              </mc:Choice>
              <mc:Fallback>
                <p:oleObj name="Equation" r:id="rId19" imgW="939600" imgH="431640" progId="Equation.DSMT4">
                  <p:embed/>
                  <p:pic>
                    <p:nvPicPr>
                      <p:cNvPr id="70" name="Object 69">
                        <a:extLst>
                          <a:ext uri="{FF2B5EF4-FFF2-40B4-BE49-F238E27FC236}">
                            <a16:creationId xmlns:a16="http://schemas.microsoft.com/office/drawing/2014/main" id="{C7D96D13-D878-4820-8F78-69803A5E5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534956" y="6089650"/>
                        <a:ext cx="1370012" cy="6302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1C29ED5-E180-4EF2-B7C6-1A06812D4F06}"/>
              </a:ext>
            </a:extLst>
          </p:cNvPr>
          <p:cNvCxnSpPr/>
          <p:nvPr/>
        </p:nvCxnSpPr>
        <p:spPr>
          <a:xfrm>
            <a:off x="8941404" y="5329042"/>
            <a:ext cx="3990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A7B0D0E-FC1B-42D4-9DF2-426D3695051E}"/>
              </a:ext>
            </a:extLst>
          </p:cNvPr>
          <p:cNvCxnSpPr/>
          <p:nvPr/>
        </p:nvCxnSpPr>
        <p:spPr>
          <a:xfrm>
            <a:off x="10406290" y="5685872"/>
            <a:ext cx="0" cy="269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F468911-2291-4330-B57B-8E3765616F11}"/>
              </a:ext>
            </a:extLst>
          </p:cNvPr>
          <p:cNvCxnSpPr>
            <a:cxnSpLocks/>
          </p:cNvCxnSpPr>
          <p:nvPr/>
        </p:nvCxnSpPr>
        <p:spPr>
          <a:xfrm flipH="1">
            <a:off x="9015082" y="6404769"/>
            <a:ext cx="36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53D52989-68C2-4A8A-9C54-842A72EEFFC7}"/>
              </a:ext>
            </a:extLst>
          </p:cNvPr>
          <p:cNvSpPr txBox="1"/>
          <p:nvPr/>
        </p:nvSpPr>
        <p:spPr>
          <a:xfrm>
            <a:off x="7570782" y="1815680"/>
            <a:ext cx="190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Blue transmission</a:t>
            </a:r>
          </a:p>
        </p:txBody>
      </p:sp>
      <p:sp>
        <p:nvSpPr>
          <p:cNvPr id="105" name="Arc 104">
            <a:extLst>
              <a:ext uri="{FF2B5EF4-FFF2-40B4-BE49-F238E27FC236}">
                <a16:creationId xmlns:a16="http://schemas.microsoft.com/office/drawing/2014/main" id="{2A271BD1-8698-42A3-98FD-9B641BA637A8}"/>
              </a:ext>
            </a:extLst>
          </p:cNvPr>
          <p:cNvSpPr/>
          <p:nvPr/>
        </p:nvSpPr>
        <p:spPr>
          <a:xfrm rot="13720988">
            <a:off x="3211795" y="3387611"/>
            <a:ext cx="428798" cy="56727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>
            <a:extLst>
              <a:ext uri="{FF2B5EF4-FFF2-40B4-BE49-F238E27FC236}">
                <a16:creationId xmlns:a16="http://schemas.microsoft.com/office/drawing/2014/main" id="{4B7B49DA-C21E-4804-8F16-44A73AC189F2}"/>
              </a:ext>
            </a:extLst>
          </p:cNvPr>
          <p:cNvSpPr/>
          <p:nvPr/>
        </p:nvSpPr>
        <p:spPr>
          <a:xfrm rot="2953004">
            <a:off x="3379994" y="3671800"/>
            <a:ext cx="428798" cy="56727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7" name="Object 106">
            <a:extLst>
              <a:ext uri="{FF2B5EF4-FFF2-40B4-BE49-F238E27FC236}">
                <a16:creationId xmlns:a16="http://schemas.microsoft.com/office/drawing/2014/main" id="{7960009B-0CB1-4A42-B242-4CBE27D143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42931"/>
              </p:ext>
            </p:extLst>
          </p:nvPr>
        </p:nvGraphicFramePr>
        <p:xfrm>
          <a:off x="2907866" y="3445895"/>
          <a:ext cx="257376" cy="38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5" name="Equation" r:id="rId21" imgW="152280" imgH="228600" progId="Equation.DSMT4">
                  <p:embed/>
                </p:oleObj>
              </mc:Choice>
              <mc:Fallback>
                <p:oleObj name="Equation" r:id="rId21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907866" y="3445895"/>
                        <a:ext cx="257376" cy="38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89BF2DAC-6A59-4581-B9FF-F4B3E24730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777747"/>
              </p:ext>
            </p:extLst>
          </p:nvPr>
        </p:nvGraphicFramePr>
        <p:xfrm>
          <a:off x="3864511" y="3843971"/>
          <a:ext cx="2794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" name="Equation" r:id="rId23" imgW="164880" imgH="228600" progId="Equation.DSMT4">
                  <p:embed/>
                </p:oleObj>
              </mc:Choice>
              <mc:Fallback>
                <p:oleObj name="Equation" r:id="rId23" imgW="164880" imgH="228600" progId="Equation.DSMT4">
                  <p:embed/>
                  <p:pic>
                    <p:nvPicPr>
                      <p:cNvPr id="107" name="Object 106">
                        <a:extLst>
                          <a:ext uri="{FF2B5EF4-FFF2-40B4-BE49-F238E27FC236}">
                            <a16:creationId xmlns:a16="http://schemas.microsoft.com/office/drawing/2014/main" id="{7960009B-0CB1-4A42-B242-4CBE27D14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864511" y="3843971"/>
                        <a:ext cx="279400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3BAD989C-7D27-44BD-BFF9-A477408F29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288866"/>
              </p:ext>
            </p:extLst>
          </p:nvPr>
        </p:nvGraphicFramePr>
        <p:xfrm>
          <a:off x="8663217" y="3589113"/>
          <a:ext cx="111125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" name="Equation" r:id="rId25" imgW="761760" imgH="228600" progId="Equation.DSMT4">
                  <p:embed/>
                </p:oleObj>
              </mc:Choice>
              <mc:Fallback>
                <p:oleObj name="Equation" r:id="rId25" imgW="761760" imgH="228600" progId="Equation.DSMT4">
                  <p:embed/>
                  <p:pic>
                    <p:nvPicPr>
                      <p:cNvPr id="84" name="Object 83">
                        <a:extLst>
                          <a:ext uri="{FF2B5EF4-FFF2-40B4-BE49-F238E27FC236}">
                            <a16:creationId xmlns:a16="http://schemas.microsoft.com/office/drawing/2014/main" id="{D979D498-3C4F-4754-A5E3-3DDC297456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663217" y="3589113"/>
                        <a:ext cx="111125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" name="Object 109">
            <a:extLst>
              <a:ext uri="{FF2B5EF4-FFF2-40B4-BE49-F238E27FC236}">
                <a16:creationId xmlns:a16="http://schemas.microsoft.com/office/drawing/2014/main" id="{7274BB5D-35CE-46E1-9476-268CA7A78D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459935"/>
              </p:ext>
            </p:extLst>
          </p:nvPr>
        </p:nvGraphicFramePr>
        <p:xfrm>
          <a:off x="9793915" y="3464828"/>
          <a:ext cx="13335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" name="Equation" r:id="rId27" imgW="914400" imgH="431640" progId="Equation.DSMT4">
                  <p:embed/>
                </p:oleObj>
              </mc:Choice>
              <mc:Fallback>
                <p:oleObj name="Equation" r:id="rId27" imgW="914400" imgH="43164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3BAD989C-7D27-44BD-BFF9-A477408F29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9793915" y="3464828"/>
                        <a:ext cx="1333500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110">
            <a:extLst>
              <a:ext uri="{FF2B5EF4-FFF2-40B4-BE49-F238E27FC236}">
                <a16:creationId xmlns:a16="http://schemas.microsoft.com/office/drawing/2014/main" id="{06043F94-C8A7-4821-A9D7-ABC6798AE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279093"/>
              </p:ext>
            </p:extLst>
          </p:nvPr>
        </p:nvGraphicFramePr>
        <p:xfrm>
          <a:off x="8674100" y="3959225"/>
          <a:ext cx="135255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9" name="Equation" r:id="rId29" imgW="927000" imgH="431640" progId="Equation.DSMT4">
                  <p:embed/>
                </p:oleObj>
              </mc:Choice>
              <mc:Fallback>
                <p:oleObj name="Equation" r:id="rId29" imgW="927000" imgH="431640" progId="Equation.DSMT4">
                  <p:embed/>
                  <p:pic>
                    <p:nvPicPr>
                      <p:cNvPr id="110" name="Object 109">
                        <a:extLst>
                          <a:ext uri="{FF2B5EF4-FFF2-40B4-BE49-F238E27FC236}">
                            <a16:creationId xmlns:a16="http://schemas.microsoft.com/office/drawing/2014/main" id="{7274BB5D-35CE-46E1-9476-268CA7A78D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674100" y="3959225"/>
                        <a:ext cx="1352550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11">
            <a:extLst>
              <a:ext uri="{FF2B5EF4-FFF2-40B4-BE49-F238E27FC236}">
                <a16:creationId xmlns:a16="http://schemas.microsoft.com/office/drawing/2014/main" id="{E9039AC6-376C-480F-9C7E-1B3CFB60A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214390"/>
              </p:ext>
            </p:extLst>
          </p:nvPr>
        </p:nvGraphicFramePr>
        <p:xfrm>
          <a:off x="10072461" y="3965072"/>
          <a:ext cx="111125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0" name="Equation" r:id="rId31" imgW="761760" imgH="431640" progId="Equation.DSMT4">
                  <p:embed/>
                </p:oleObj>
              </mc:Choice>
              <mc:Fallback>
                <p:oleObj name="Equation" r:id="rId31" imgW="761760" imgH="431640" progId="Equation.DSMT4">
                  <p:embed/>
                  <p:pic>
                    <p:nvPicPr>
                      <p:cNvPr id="110" name="Object 109">
                        <a:extLst>
                          <a:ext uri="{FF2B5EF4-FFF2-40B4-BE49-F238E27FC236}">
                            <a16:creationId xmlns:a16="http://schemas.microsoft.com/office/drawing/2014/main" id="{7274BB5D-35CE-46E1-9476-268CA7A78D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0072461" y="3965072"/>
                        <a:ext cx="1111250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217B0174-D99E-47BE-A188-9FE7B580B69E}"/>
              </a:ext>
            </a:extLst>
          </p:cNvPr>
          <p:cNvSpPr txBox="1"/>
          <p:nvPr/>
        </p:nvSpPr>
        <p:spPr>
          <a:xfrm>
            <a:off x="4982734" y="5990209"/>
            <a:ext cx="18471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Height of image is y-coordinate of the intersection</a:t>
            </a:r>
            <a:r>
              <a:rPr lang="en-US" dirty="0"/>
              <a:t>:</a:t>
            </a:r>
          </a:p>
        </p:txBody>
      </p:sp>
      <p:graphicFrame>
        <p:nvGraphicFramePr>
          <p:cNvPr id="141" name="Object 140">
            <a:extLst>
              <a:ext uri="{FF2B5EF4-FFF2-40B4-BE49-F238E27FC236}">
                <a16:creationId xmlns:a16="http://schemas.microsoft.com/office/drawing/2014/main" id="{0BEA782D-FFAB-4579-BC36-22EF31F774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180808"/>
              </p:ext>
            </p:extLst>
          </p:nvPr>
        </p:nvGraphicFramePr>
        <p:xfrm>
          <a:off x="2998118" y="6039214"/>
          <a:ext cx="12795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1" name="Equation" r:id="rId33" imgW="876240" imgH="431640" progId="Equation.DSMT4">
                  <p:embed/>
                </p:oleObj>
              </mc:Choice>
              <mc:Fallback>
                <p:oleObj name="Equation" r:id="rId33" imgW="876240" imgH="431640" progId="Equation.DSMT4">
                  <p:embed/>
                  <p:pic>
                    <p:nvPicPr>
                      <p:cNvPr id="115" name="Object 114">
                        <a:extLst>
                          <a:ext uri="{FF2B5EF4-FFF2-40B4-BE49-F238E27FC236}">
                            <a16:creationId xmlns:a16="http://schemas.microsoft.com/office/drawing/2014/main" id="{477823AB-B99A-4EBD-8675-ADBF3E053E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998118" y="6039214"/>
                        <a:ext cx="1279525" cy="630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" name="TextBox 141">
            <a:extLst>
              <a:ext uri="{FF2B5EF4-FFF2-40B4-BE49-F238E27FC236}">
                <a16:creationId xmlns:a16="http://schemas.microsoft.com/office/drawing/2014/main" id="{97E6BD83-FBB5-43BB-AD4D-BB095F4F32A9}"/>
              </a:ext>
            </a:extLst>
          </p:cNvPr>
          <p:cNvSpPr txBox="1"/>
          <p:nvPr/>
        </p:nvSpPr>
        <p:spPr>
          <a:xfrm>
            <a:off x="408533" y="5607031"/>
            <a:ext cx="1795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magnification is:</a:t>
            </a:r>
            <a:endParaRPr lang="en-US" dirty="0"/>
          </a:p>
        </p:txBody>
      </p:sp>
      <p:graphicFrame>
        <p:nvGraphicFramePr>
          <p:cNvPr id="143" name="Object 142">
            <a:extLst>
              <a:ext uri="{FF2B5EF4-FFF2-40B4-BE49-F238E27FC236}">
                <a16:creationId xmlns:a16="http://schemas.microsoft.com/office/drawing/2014/main" id="{EAC97C63-4CC3-4D15-A624-7CE04E4A96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850061"/>
              </p:ext>
            </p:extLst>
          </p:nvPr>
        </p:nvGraphicFramePr>
        <p:xfrm>
          <a:off x="513941" y="6055568"/>
          <a:ext cx="15382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2" name="Equation" r:id="rId35" imgW="1054080" imgH="431640" progId="Equation.DSMT4">
                  <p:embed/>
                </p:oleObj>
              </mc:Choice>
              <mc:Fallback>
                <p:oleObj name="Equation" r:id="rId35" imgW="1054080" imgH="431640" progId="Equation.DSMT4">
                  <p:embed/>
                  <p:pic>
                    <p:nvPicPr>
                      <p:cNvPr id="138" name="Object 137">
                        <a:extLst>
                          <a:ext uri="{FF2B5EF4-FFF2-40B4-BE49-F238E27FC236}">
                            <a16:creationId xmlns:a16="http://schemas.microsoft.com/office/drawing/2014/main" id="{155A484E-0B5D-428A-AE30-988A5DCE4A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13941" y="6055568"/>
                        <a:ext cx="1538288" cy="6302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95B48EE2-F4B5-4C18-B196-BE16345B6787}"/>
              </a:ext>
            </a:extLst>
          </p:cNvPr>
          <p:cNvCxnSpPr>
            <a:cxnSpLocks/>
          </p:cNvCxnSpPr>
          <p:nvPr/>
        </p:nvCxnSpPr>
        <p:spPr>
          <a:xfrm flipH="1">
            <a:off x="2234675" y="6338190"/>
            <a:ext cx="528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0B575FA9-6C1E-4E7B-8E43-C4A14B50378D}"/>
              </a:ext>
            </a:extLst>
          </p:cNvPr>
          <p:cNvCxnSpPr>
            <a:cxnSpLocks/>
          </p:cNvCxnSpPr>
          <p:nvPr/>
        </p:nvCxnSpPr>
        <p:spPr>
          <a:xfrm flipH="1">
            <a:off x="4396806" y="6346354"/>
            <a:ext cx="528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F9F177D5-1882-466A-9BB2-FA182FB60B5E}"/>
              </a:ext>
            </a:extLst>
          </p:cNvPr>
          <p:cNvCxnSpPr>
            <a:cxnSpLocks/>
          </p:cNvCxnSpPr>
          <p:nvPr/>
        </p:nvCxnSpPr>
        <p:spPr>
          <a:xfrm flipH="1">
            <a:off x="6829864" y="6354333"/>
            <a:ext cx="5287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D9BF7D-B8C3-4EB6-8182-ED174F0382A2}"/>
              </a:ext>
            </a:extLst>
          </p:cNvPr>
          <p:cNvCxnSpPr>
            <a:cxnSpLocks/>
          </p:cNvCxnSpPr>
          <p:nvPr/>
        </p:nvCxnSpPr>
        <p:spPr>
          <a:xfrm>
            <a:off x="2824179" y="2965284"/>
            <a:ext cx="620335" cy="8495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9319F64B-A513-4CD8-8517-88546881C776}"/>
              </a:ext>
            </a:extLst>
          </p:cNvPr>
          <p:cNvCxnSpPr>
            <a:cxnSpLocks/>
          </p:cNvCxnSpPr>
          <p:nvPr/>
        </p:nvCxnSpPr>
        <p:spPr>
          <a:xfrm>
            <a:off x="240794" y="1646460"/>
            <a:ext cx="6536495" cy="3048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644D85FC-5C57-402C-891B-ED9EED0075B5}"/>
              </a:ext>
            </a:extLst>
          </p:cNvPr>
          <p:cNvCxnSpPr>
            <a:cxnSpLocks/>
          </p:cNvCxnSpPr>
          <p:nvPr/>
        </p:nvCxnSpPr>
        <p:spPr>
          <a:xfrm>
            <a:off x="3465262" y="1488245"/>
            <a:ext cx="0" cy="33332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7E2C0B46-914A-4C13-AF53-D96E88E2EE08}"/>
              </a:ext>
            </a:extLst>
          </p:cNvPr>
          <p:cNvSpPr txBox="1"/>
          <p:nvPr/>
        </p:nvSpPr>
        <p:spPr>
          <a:xfrm>
            <a:off x="3521982" y="1272928"/>
            <a:ext cx="3202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region where light came from: x</a:t>
            </a:r>
            <a:r>
              <a:rPr lang="en-US" sz="1600" baseline="-25000" dirty="0"/>
              <a:t>o</a:t>
            </a:r>
            <a:r>
              <a:rPr lang="en-US" sz="1600" dirty="0"/>
              <a:t> &gt; 0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1192AF8-3BB8-4511-ADB5-F84C3025E75C}"/>
              </a:ext>
            </a:extLst>
          </p:cNvPr>
          <p:cNvSpPr txBox="1"/>
          <p:nvPr/>
        </p:nvSpPr>
        <p:spPr>
          <a:xfrm>
            <a:off x="585675" y="1272928"/>
            <a:ext cx="2691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region where light went: x</a:t>
            </a:r>
            <a:r>
              <a:rPr lang="en-US" sz="1600" baseline="-25000" dirty="0"/>
              <a:t>i</a:t>
            </a:r>
            <a:r>
              <a:rPr lang="en-US" sz="1600" dirty="0"/>
              <a:t> &gt; 0</a:t>
            </a:r>
          </a:p>
        </p:txBody>
      </p:sp>
    </p:spTree>
    <p:extLst>
      <p:ext uri="{BB962C8B-B14F-4D97-AF65-F5344CB8AC3E}">
        <p14:creationId xmlns:p14="http://schemas.microsoft.com/office/powerpoint/2010/main" val="28906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6" grpId="0"/>
      <p:bldP spid="74" grpId="0"/>
      <p:bldP spid="79" grpId="0"/>
      <p:bldP spid="81" grpId="0"/>
      <p:bldP spid="104" grpId="0"/>
      <p:bldP spid="105" grpId="0" animBg="1"/>
      <p:bldP spid="106" grpId="0" animBg="1"/>
      <p:bldP spid="140" grpId="0"/>
      <p:bldP spid="1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9DB74-B38A-4B64-BF1B-979BA4031679}"/>
              </a:ext>
            </a:extLst>
          </p:cNvPr>
          <p:cNvSpPr txBox="1">
            <a:spLocks/>
          </p:cNvSpPr>
          <p:nvPr/>
        </p:nvSpPr>
        <p:spPr>
          <a:xfrm>
            <a:off x="3939209" y="267598"/>
            <a:ext cx="5194852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958CCDA-4774-4E9C-80DB-CF6B07EBD3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784704"/>
              </p:ext>
            </p:extLst>
          </p:nvPr>
        </p:nvGraphicFramePr>
        <p:xfrm>
          <a:off x="7078465" y="1941536"/>
          <a:ext cx="3325813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2" name="Bitmap Image" r:id="rId3" imgW="3749040" imgH="2499480" progId="Paint.Picture">
                  <p:embed/>
                </p:oleObj>
              </mc:Choice>
              <mc:Fallback>
                <p:oleObj name="Bitmap Image" r:id="rId3" imgW="3749040" imgH="2499480" progId="Paint.Picture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FBCAE144-AC34-4EEA-848C-BF19BCBEBD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8465" y="1941536"/>
                        <a:ext cx="3325813" cy="2214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F600B79-A17C-4108-90F5-8ED1A45E4B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98686"/>
              </p:ext>
            </p:extLst>
          </p:nvPr>
        </p:nvGraphicFramePr>
        <p:xfrm>
          <a:off x="852488" y="2049463"/>
          <a:ext cx="3117850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" name="Bitmap Image" r:id="rId5" imgW="3749040" imgH="2499480" progId="Paint.Picture">
                  <p:embed/>
                </p:oleObj>
              </mc:Choice>
              <mc:Fallback>
                <p:oleObj name="Bitmap Image" r:id="rId5" imgW="3749040" imgH="24994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FEEBA7F-8FFC-4262-821A-0571DC3E5F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2049463"/>
                        <a:ext cx="3117850" cy="2071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5E4E968-986B-4716-9492-845AC68C61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04875"/>
              </p:ext>
            </p:extLst>
          </p:nvPr>
        </p:nvGraphicFramePr>
        <p:xfrm>
          <a:off x="7051298" y="4657616"/>
          <a:ext cx="3325813" cy="221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Bitmap Image" r:id="rId7" imgW="3749040" imgH="2499480" progId="Paint.Picture">
                  <p:embed/>
                </p:oleObj>
              </mc:Choice>
              <mc:Fallback>
                <p:oleObj name="Bitmap Image" r:id="rId7" imgW="3749040" imgH="24994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5D97F2D-86DA-4CA2-AB69-1AB34FFE87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1298" y="4657616"/>
                        <a:ext cx="3325813" cy="2214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9FB4923-F90C-4142-8A91-A74165DB0A75}"/>
              </a:ext>
            </a:extLst>
          </p:cNvPr>
          <p:cNvSpPr txBox="1"/>
          <p:nvPr/>
        </p:nvSpPr>
        <p:spPr>
          <a:xfrm>
            <a:off x="968703" y="1783378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3BF496-0ADD-4DBB-8088-E41F8E664DD8}"/>
              </a:ext>
            </a:extLst>
          </p:cNvPr>
          <p:cNvSpPr txBox="1"/>
          <p:nvPr/>
        </p:nvSpPr>
        <p:spPr>
          <a:xfrm>
            <a:off x="7672919" y="436673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F8155-E619-4D3D-A537-7E07E0C9E353}"/>
              </a:ext>
            </a:extLst>
          </p:cNvPr>
          <p:cNvSpPr txBox="1"/>
          <p:nvPr/>
        </p:nvSpPr>
        <p:spPr>
          <a:xfrm>
            <a:off x="2411697" y="1774821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938CF3-A742-47AC-AB01-91EC491F29D8}"/>
              </a:ext>
            </a:extLst>
          </p:cNvPr>
          <p:cNvSpPr txBox="1"/>
          <p:nvPr/>
        </p:nvSpPr>
        <p:spPr>
          <a:xfrm>
            <a:off x="9033486" y="4362167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7DE9A00-41BE-47BE-8504-5A88C13807FD}"/>
              </a:ext>
            </a:extLst>
          </p:cNvPr>
          <p:cNvSpPr/>
          <p:nvPr/>
        </p:nvSpPr>
        <p:spPr>
          <a:xfrm>
            <a:off x="2140368" y="2132742"/>
            <a:ext cx="1750621" cy="1828665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00C612-BB34-40D3-A1FF-E5A2F171BEC5}"/>
              </a:ext>
            </a:extLst>
          </p:cNvPr>
          <p:cNvSpPr/>
          <p:nvPr/>
        </p:nvSpPr>
        <p:spPr>
          <a:xfrm>
            <a:off x="7177616" y="4776735"/>
            <a:ext cx="1913206" cy="1858978"/>
          </a:xfrm>
          <a:prstGeom prst="ellipse">
            <a:avLst/>
          </a:prstGeom>
          <a:noFill/>
          <a:ln w="254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E111B944-AD1B-4F8D-A213-580DD7B91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191745"/>
              </p:ext>
            </p:extLst>
          </p:nvPr>
        </p:nvGraphicFramePr>
        <p:xfrm>
          <a:off x="876342" y="4693846"/>
          <a:ext cx="3116263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5" name="Bitmap Image" r:id="rId9" imgW="3749040" imgH="2499480" progId="Paint.Picture">
                  <p:embed/>
                </p:oleObj>
              </mc:Choice>
              <mc:Fallback>
                <p:oleObj name="Bitmap Image" r:id="rId9" imgW="3749040" imgH="2499480" progId="Paint.Picture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A33BE69E-2BA5-40DA-8D1D-007FAF9BB2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42" y="4693846"/>
                        <a:ext cx="3116263" cy="207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C4A2F73-B3FC-48FD-AFBD-96E483826432}"/>
              </a:ext>
            </a:extLst>
          </p:cNvPr>
          <p:cNvSpPr txBox="1"/>
          <p:nvPr/>
        </p:nvSpPr>
        <p:spPr>
          <a:xfrm>
            <a:off x="977442" y="4355029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BC254D-163B-48ED-9620-74CB9C3293BA}"/>
              </a:ext>
            </a:extLst>
          </p:cNvPr>
          <p:cNvSpPr txBox="1"/>
          <p:nvPr/>
        </p:nvSpPr>
        <p:spPr>
          <a:xfrm>
            <a:off x="2376900" y="4349437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55DA34-3708-489A-9E30-1FB7CDA986AD}"/>
              </a:ext>
            </a:extLst>
          </p:cNvPr>
          <p:cNvSpPr txBox="1"/>
          <p:nvPr/>
        </p:nvSpPr>
        <p:spPr>
          <a:xfrm>
            <a:off x="7613459" y="171619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object, n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85C56F-DF7B-4725-9565-0C936CA49B31}"/>
              </a:ext>
            </a:extLst>
          </p:cNvPr>
          <p:cNvSpPr txBox="1"/>
          <p:nvPr/>
        </p:nvSpPr>
        <p:spPr>
          <a:xfrm>
            <a:off x="8959635" y="1713715"/>
            <a:ext cx="130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observer, n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3C9215C-0C89-4A81-86FB-996DD419C4AD}"/>
              </a:ext>
            </a:extLst>
          </p:cNvPr>
          <p:cNvCxnSpPr>
            <a:cxnSpLocks/>
          </p:cNvCxnSpPr>
          <p:nvPr/>
        </p:nvCxnSpPr>
        <p:spPr>
          <a:xfrm>
            <a:off x="1592300" y="2644511"/>
            <a:ext cx="635782" cy="344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C2882C-215E-4697-8635-98482BEABC65}"/>
              </a:ext>
            </a:extLst>
          </p:cNvPr>
          <p:cNvCxnSpPr>
            <a:cxnSpLocks/>
            <a:stCxn id="109" idx="0"/>
          </p:cNvCxnSpPr>
          <p:nvPr/>
        </p:nvCxnSpPr>
        <p:spPr>
          <a:xfrm>
            <a:off x="1708535" y="5445352"/>
            <a:ext cx="842173" cy="95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D39CA4-BC3C-4725-97C5-6FFD016840D1}"/>
              </a:ext>
            </a:extLst>
          </p:cNvPr>
          <p:cNvCxnSpPr>
            <a:cxnSpLocks/>
          </p:cNvCxnSpPr>
          <p:nvPr/>
        </p:nvCxnSpPr>
        <p:spPr>
          <a:xfrm>
            <a:off x="7895996" y="2710729"/>
            <a:ext cx="84537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826CF7E-49E1-4CA2-8DB0-2AA38FC1BAC7}"/>
              </a:ext>
            </a:extLst>
          </p:cNvPr>
          <p:cNvCxnSpPr>
            <a:cxnSpLocks/>
          </p:cNvCxnSpPr>
          <p:nvPr/>
        </p:nvCxnSpPr>
        <p:spPr>
          <a:xfrm>
            <a:off x="8461963" y="5454942"/>
            <a:ext cx="577874" cy="290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384BEE9-F4F9-4670-ACFB-309129E51C2E}"/>
              </a:ext>
            </a:extLst>
          </p:cNvPr>
          <p:cNvCxnSpPr>
            <a:cxnSpLocks/>
          </p:cNvCxnSpPr>
          <p:nvPr/>
        </p:nvCxnSpPr>
        <p:spPr>
          <a:xfrm>
            <a:off x="2220313" y="2649556"/>
            <a:ext cx="1587189" cy="31100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2F9847D-1F66-4E53-B83C-D3D5658F95DE}"/>
              </a:ext>
            </a:extLst>
          </p:cNvPr>
          <p:cNvCxnSpPr>
            <a:cxnSpLocks/>
          </p:cNvCxnSpPr>
          <p:nvPr/>
        </p:nvCxnSpPr>
        <p:spPr>
          <a:xfrm flipV="1">
            <a:off x="2473206" y="5122064"/>
            <a:ext cx="1762329" cy="3357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25409AA-6E6E-46A9-997F-2E2453623495}"/>
              </a:ext>
            </a:extLst>
          </p:cNvPr>
          <p:cNvCxnSpPr>
            <a:cxnSpLocks/>
          </p:cNvCxnSpPr>
          <p:nvPr/>
        </p:nvCxnSpPr>
        <p:spPr>
          <a:xfrm>
            <a:off x="9039837" y="5455107"/>
            <a:ext cx="1325171" cy="4324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FC91487-74A4-42DC-91F2-8680667788A6}"/>
              </a:ext>
            </a:extLst>
          </p:cNvPr>
          <p:cNvCxnSpPr>
            <a:cxnSpLocks/>
            <a:stCxn id="109" idx="0"/>
          </p:cNvCxnSpPr>
          <p:nvPr/>
        </p:nvCxnSpPr>
        <p:spPr>
          <a:xfrm>
            <a:off x="1708535" y="5445352"/>
            <a:ext cx="759394" cy="3645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6B830B6-6A26-4FF0-A679-E1CBDB59C566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1571927" y="2648351"/>
            <a:ext cx="568441" cy="39872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67CCFE8-AF86-442D-8CB4-D5A687366120}"/>
              </a:ext>
            </a:extLst>
          </p:cNvPr>
          <p:cNvCxnSpPr>
            <a:cxnSpLocks/>
          </p:cNvCxnSpPr>
          <p:nvPr/>
        </p:nvCxnSpPr>
        <p:spPr>
          <a:xfrm>
            <a:off x="8502787" y="5454941"/>
            <a:ext cx="588035" cy="37434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4B8E0F0-8EBC-4B90-AA88-88B79FF06578}"/>
              </a:ext>
            </a:extLst>
          </p:cNvPr>
          <p:cNvCxnSpPr>
            <a:cxnSpLocks/>
          </p:cNvCxnSpPr>
          <p:nvPr/>
        </p:nvCxnSpPr>
        <p:spPr>
          <a:xfrm>
            <a:off x="7895996" y="2699567"/>
            <a:ext cx="801414" cy="3645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569ADED-AA88-44EC-860F-04D3DA0663C0}"/>
              </a:ext>
            </a:extLst>
          </p:cNvPr>
          <p:cNvCxnSpPr>
            <a:cxnSpLocks/>
          </p:cNvCxnSpPr>
          <p:nvPr/>
        </p:nvCxnSpPr>
        <p:spPr>
          <a:xfrm>
            <a:off x="8741371" y="3081511"/>
            <a:ext cx="777383" cy="94514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E5F4F1E-0753-4241-A3F2-7DE1711C6108}"/>
              </a:ext>
            </a:extLst>
          </p:cNvPr>
          <p:cNvCxnSpPr>
            <a:cxnSpLocks/>
          </p:cNvCxnSpPr>
          <p:nvPr/>
        </p:nvCxnSpPr>
        <p:spPr>
          <a:xfrm>
            <a:off x="9090822" y="5841237"/>
            <a:ext cx="576396" cy="85526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F3A6BDB-385C-4C7A-8435-E233204647E5}"/>
              </a:ext>
            </a:extLst>
          </p:cNvPr>
          <p:cNvCxnSpPr>
            <a:cxnSpLocks/>
          </p:cNvCxnSpPr>
          <p:nvPr/>
        </p:nvCxnSpPr>
        <p:spPr>
          <a:xfrm>
            <a:off x="2467929" y="5829744"/>
            <a:ext cx="1047114" cy="2007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B29EE32-7D56-44A6-8667-072ECAEA8B17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140368" y="3047075"/>
            <a:ext cx="1109481" cy="59944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1A85242-2D9E-4ED4-B2B6-AE5BE4CD9802}"/>
              </a:ext>
            </a:extLst>
          </p:cNvPr>
          <p:cNvCxnSpPr>
            <a:cxnSpLocks/>
          </p:cNvCxnSpPr>
          <p:nvPr/>
        </p:nvCxnSpPr>
        <p:spPr>
          <a:xfrm flipH="1" flipV="1">
            <a:off x="8354283" y="2595191"/>
            <a:ext cx="390916" cy="48632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DEFD058-A460-4FC1-A3AB-0A48C25014BB}"/>
              </a:ext>
            </a:extLst>
          </p:cNvPr>
          <p:cNvSpPr txBox="1"/>
          <p:nvPr/>
        </p:nvSpPr>
        <p:spPr>
          <a:xfrm>
            <a:off x="10088614" y="5320139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08E413-7D66-4AED-B4E1-F050DD0F4FCE}"/>
              </a:ext>
            </a:extLst>
          </p:cNvPr>
          <p:cNvSpPr txBox="1"/>
          <p:nvPr/>
        </p:nvSpPr>
        <p:spPr>
          <a:xfrm>
            <a:off x="371839" y="5831024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C9D277-238F-4160-AC5D-AFF1458D923C}"/>
              </a:ext>
            </a:extLst>
          </p:cNvPr>
          <p:cNvSpPr txBox="1"/>
          <p:nvPr/>
        </p:nvSpPr>
        <p:spPr>
          <a:xfrm>
            <a:off x="4108635" y="304239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</a:t>
            </a:r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EA531A-3F60-4820-814B-5FF90C01007D}"/>
              </a:ext>
            </a:extLst>
          </p:cNvPr>
          <p:cNvSpPr txBox="1"/>
          <p:nvPr/>
        </p:nvSpPr>
        <p:spPr>
          <a:xfrm>
            <a:off x="8037574" y="3055209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 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05F0D4E-47B7-406E-A9FC-3DCAD401EE28}"/>
              </a:ext>
            </a:extLst>
          </p:cNvPr>
          <p:cNvSpPr txBox="1"/>
          <p:nvPr/>
        </p:nvSpPr>
        <p:spPr>
          <a:xfrm>
            <a:off x="610081" y="993880"/>
            <a:ext cx="6494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Let’s see, roughly, how we would locate an image in each of the four cases…</a:t>
            </a:r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7CDF20-A645-44CA-BD5F-5A4492D113C3}"/>
              </a:ext>
            </a:extLst>
          </p:cNvPr>
          <p:cNvCxnSpPr>
            <a:cxnSpLocks/>
          </p:cNvCxnSpPr>
          <p:nvPr/>
        </p:nvCxnSpPr>
        <p:spPr>
          <a:xfrm flipH="1" flipV="1">
            <a:off x="78596" y="2988311"/>
            <a:ext cx="4990555" cy="4328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Arrow: Up 60">
            <a:extLst>
              <a:ext uri="{FF2B5EF4-FFF2-40B4-BE49-F238E27FC236}">
                <a16:creationId xmlns:a16="http://schemas.microsoft.com/office/drawing/2014/main" id="{5ADC5650-C57B-46EC-9B75-735ABA7DD1A5}"/>
              </a:ext>
            </a:extLst>
          </p:cNvPr>
          <p:cNvSpPr/>
          <p:nvPr/>
        </p:nvSpPr>
        <p:spPr>
          <a:xfrm>
            <a:off x="1438791" y="2667072"/>
            <a:ext cx="266272" cy="343227"/>
          </a:xfrm>
          <a:prstGeom prst="upArrow">
            <a:avLst>
              <a:gd name="adj1" fmla="val 55630"/>
              <a:gd name="adj2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9DD23C9-9293-41D7-9B82-8AEA3FE75CC7}"/>
              </a:ext>
            </a:extLst>
          </p:cNvPr>
          <p:cNvSpPr/>
          <p:nvPr/>
        </p:nvSpPr>
        <p:spPr>
          <a:xfrm>
            <a:off x="4219791" y="3002234"/>
            <a:ext cx="67683" cy="58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CF4826B-479C-4640-BB79-0E58F42295EC}"/>
              </a:ext>
            </a:extLst>
          </p:cNvPr>
          <p:cNvSpPr/>
          <p:nvPr/>
        </p:nvSpPr>
        <p:spPr>
          <a:xfrm>
            <a:off x="10170426" y="5811875"/>
            <a:ext cx="67683" cy="58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45E7605-A1C5-4ED9-9C33-E8E0D8BA8B90}"/>
              </a:ext>
            </a:extLst>
          </p:cNvPr>
          <p:cNvSpPr/>
          <p:nvPr/>
        </p:nvSpPr>
        <p:spPr>
          <a:xfrm>
            <a:off x="8148303" y="3026726"/>
            <a:ext cx="67683" cy="58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D16357D-5F34-4300-8E9B-30E1F9D9E227}"/>
              </a:ext>
            </a:extLst>
          </p:cNvPr>
          <p:cNvSpPr/>
          <p:nvPr/>
        </p:nvSpPr>
        <p:spPr>
          <a:xfrm>
            <a:off x="495885" y="5770558"/>
            <a:ext cx="67683" cy="58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Up 67">
            <a:extLst>
              <a:ext uri="{FF2B5EF4-FFF2-40B4-BE49-F238E27FC236}">
                <a16:creationId xmlns:a16="http://schemas.microsoft.com/office/drawing/2014/main" id="{F183A317-C918-4BBE-BEBB-816B3BA8A460}"/>
              </a:ext>
            </a:extLst>
          </p:cNvPr>
          <p:cNvSpPr/>
          <p:nvPr/>
        </p:nvSpPr>
        <p:spPr>
          <a:xfrm>
            <a:off x="1440168" y="2645731"/>
            <a:ext cx="266272" cy="364568"/>
          </a:xfrm>
          <a:prstGeom prst="up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Up 68">
            <a:extLst>
              <a:ext uri="{FF2B5EF4-FFF2-40B4-BE49-F238E27FC236}">
                <a16:creationId xmlns:a16="http://schemas.microsoft.com/office/drawing/2014/main" id="{25B8307D-AE22-4BB4-BCF1-FABE71AF2D19}"/>
              </a:ext>
            </a:extLst>
          </p:cNvPr>
          <p:cNvSpPr/>
          <p:nvPr/>
        </p:nvSpPr>
        <p:spPr>
          <a:xfrm>
            <a:off x="705971" y="2357802"/>
            <a:ext cx="266272" cy="630498"/>
          </a:xfrm>
          <a:prstGeom prst="upArrow">
            <a:avLst/>
          </a:prstGeom>
          <a:solidFill>
            <a:srgbClr val="7030A0">
              <a:alpha val="50000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Up 70">
            <a:extLst>
              <a:ext uri="{FF2B5EF4-FFF2-40B4-BE49-F238E27FC236}">
                <a16:creationId xmlns:a16="http://schemas.microsoft.com/office/drawing/2014/main" id="{E1821CA5-C9FA-4123-99FF-A9433D3319FE}"/>
              </a:ext>
            </a:extLst>
          </p:cNvPr>
          <p:cNvSpPr/>
          <p:nvPr/>
        </p:nvSpPr>
        <p:spPr>
          <a:xfrm>
            <a:off x="7765702" y="2699567"/>
            <a:ext cx="266272" cy="364568"/>
          </a:xfrm>
          <a:prstGeom prst="up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857F31E-83FE-4798-B152-F665233D5A70}"/>
              </a:ext>
            </a:extLst>
          </p:cNvPr>
          <p:cNvCxnSpPr>
            <a:cxnSpLocks/>
          </p:cNvCxnSpPr>
          <p:nvPr/>
        </p:nvCxnSpPr>
        <p:spPr>
          <a:xfrm flipH="1" flipV="1">
            <a:off x="6568841" y="3052753"/>
            <a:ext cx="2740051" cy="128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F598E5F-D449-4C85-8689-E6743125622F}"/>
              </a:ext>
            </a:extLst>
          </p:cNvPr>
          <p:cNvCxnSpPr>
            <a:cxnSpLocks/>
          </p:cNvCxnSpPr>
          <p:nvPr/>
        </p:nvCxnSpPr>
        <p:spPr>
          <a:xfrm flipV="1">
            <a:off x="8763007" y="2107546"/>
            <a:ext cx="1105767" cy="60702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ED8A5A8-768A-48B2-BCC5-3B78177E76E5}"/>
              </a:ext>
            </a:extLst>
          </p:cNvPr>
          <p:cNvCxnSpPr>
            <a:cxnSpLocks/>
            <a:endCxn id="66" idx="1"/>
          </p:cNvCxnSpPr>
          <p:nvPr/>
        </p:nvCxnSpPr>
        <p:spPr>
          <a:xfrm flipH="1">
            <a:off x="8158215" y="2708448"/>
            <a:ext cx="621280" cy="32687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rrow: Up 95">
            <a:extLst>
              <a:ext uri="{FF2B5EF4-FFF2-40B4-BE49-F238E27FC236}">
                <a16:creationId xmlns:a16="http://schemas.microsoft.com/office/drawing/2014/main" id="{2F272B99-E6B8-411E-B75D-4B9C83B3C924}"/>
              </a:ext>
            </a:extLst>
          </p:cNvPr>
          <p:cNvSpPr/>
          <p:nvPr/>
        </p:nvSpPr>
        <p:spPr>
          <a:xfrm>
            <a:off x="8416605" y="2852435"/>
            <a:ext cx="266272" cy="208750"/>
          </a:xfrm>
          <a:prstGeom prst="upArrow">
            <a:avLst/>
          </a:prstGeom>
          <a:solidFill>
            <a:srgbClr val="7030A0">
              <a:alpha val="50000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A20458D-3BB1-4E6B-9592-B6CABAAD6128}"/>
              </a:ext>
            </a:extLst>
          </p:cNvPr>
          <p:cNvCxnSpPr>
            <a:cxnSpLocks/>
          </p:cNvCxnSpPr>
          <p:nvPr/>
        </p:nvCxnSpPr>
        <p:spPr>
          <a:xfrm flipH="1" flipV="1">
            <a:off x="316984" y="2254555"/>
            <a:ext cx="1935180" cy="40188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F29596C-86E5-4CF2-8341-60976A0F6313}"/>
              </a:ext>
            </a:extLst>
          </p:cNvPr>
          <p:cNvCxnSpPr>
            <a:cxnSpLocks/>
          </p:cNvCxnSpPr>
          <p:nvPr/>
        </p:nvCxnSpPr>
        <p:spPr>
          <a:xfrm flipH="1" flipV="1">
            <a:off x="342214" y="2107413"/>
            <a:ext cx="1795465" cy="92353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FDC5845-CFDD-4180-8C95-8B08FFEF33B1}"/>
              </a:ext>
            </a:extLst>
          </p:cNvPr>
          <p:cNvCxnSpPr>
            <a:cxnSpLocks/>
          </p:cNvCxnSpPr>
          <p:nvPr/>
        </p:nvCxnSpPr>
        <p:spPr>
          <a:xfrm flipH="1" flipV="1">
            <a:off x="89139" y="5800382"/>
            <a:ext cx="4990555" cy="4328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Arrow: Up 108">
            <a:extLst>
              <a:ext uri="{FF2B5EF4-FFF2-40B4-BE49-F238E27FC236}">
                <a16:creationId xmlns:a16="http://schemas.microsoft.com/office/drawing/2014/main" id="{1A4A315F-0B2D-41C1-997A-86ABEA148FDA}"/>
              </a:ext>
            </a:extLst>
          </p:cNvPr>
          <p:cNvSpPr/>
          <p:nvPr/>
        </p:nvSpPr>
        <p:spPr>
          <a:xfrm>
            <a:off x="1575399" y="5445352"/>
            <a:ext cx="266272" cy="364568"/>
          </a:xfrm>
          <a:prstGeom prst="up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E4D8BA-D99C-4B6B-AEE2-C31026CF48A6}"/>
              </a:ext>
            </a:extLst>
          </p:cNvPr>
          <p:cNvCxnSpPr>
            <a:cxnSpLocks/>
          </p:cNvCxnSpPr>
          <p:nvPr/>
        </p:nvCxnSpPr>
        <p:spPr>
          <a:xfrm flipH="1">
            <a:off x="511881" y="5474857"/>
            <a:ext cx="1922592" cy="31890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BE74CB9-E803-43F4-8EB1-796782D3BAF9}"/>
              </a:ext>
            </a:extLst>
          </p:cNvPr>
          <p:cNvCxnSpPr>
            <a:cxnSpLocks/>
          </p:cNvCxnSpPr>
          <p:nvPr/>
        </p:nvCxnSpPr>
        <p:spPr>
          <a:xfrm flipH="1" flipV="1">
            <a:off x="1101523" y="5577625"/>
            <a:ext cx="1426954" cy="26361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row: Up 125">
            <a:extLst>
              <a:ext uri="{FF2B5EF4-FFF2-40B4-BE49-F238E27FC236}">
                <a16:creationId xmlns:a16="http://schemas.microsoft.com/office/drawing/2014/main" id="{E6184001-6A47-4F9E-8E93-3AE2B71DEF25}"/>
              </a:ext>
            </a:extLst>
          </p:cNvPr>
          <p:cNvSpPr/>
          <p:nvPr/>
        </p:nvSpPr>
        <p:spPr>
          <a:xfrm>
            <a:off x="1300148" y="5613511"/>
            <a:ext cx="266272" cy="216233"/>
          </a:xfrm>
          <a:prstGeom prst="upArrow">
            <a:avLst/>
          </a:prstGeom>
          <a:solidFill>
            <a:srgbClr val="7030A0">
              <a:alpha val="50000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FAF5018-C9E1-443F-898C-EC85C4DAB22B}"/>
              </a:ext>
            </a:extLst>
          </p:cNvPr>
          <p:cNvCxnSpPr>
            <a:cxnSpLocks/>
          </p:cNvCxnSpPr>
          <p:nvPr/>
        </p:nvCxnSpPr>
        <p:spPr>
          <a:xfrm flipH="1" flipV="1">
            <a:off x="6668144" y="5809197"/>
            <a:ext cx="3704745" cy="151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Arrow: Up 128">
            <a:extLst>
              <a:ext uri="{FF2B5EF4-FFF2-40B4-BE49-F238E27FC236}">
                <a16:creationId xmlns:a16="http://schemas.microsoft.com/office/drawing/2014/main" id="{C36A6CED-F33A-48CE-8CF3-5194E171471C}"/>
              </a:ext>
            </a:extLst>
          </p:cNvPr>
          <p:cNvSpPr/>
          <p:nvPr/>
        </p:nvSpPr>
        <p:spPr>
          <a:xfrm>
            <a:off x="8352231" y="5452532"/>
            <a:ext cx="266272" cy="364568"/>
          </a:xfrm>
          <a:prstGeom prst="up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73282ABB-D89A-452D-B784-6FA0B80578E1}"/>
              </a:ext>
            </a:extLst>
          </p:cNvPr>
          <p:cNvCxnSpPr>
            <a:cxnSpLocks/>
          </p:cNvCxnSpPr>
          <p:nvPr/>
        </p:nvCxnSpPr>
        <p:spPr>
          <a:xfrm flipH="1" flipV="1">
            <a:off x="8502787" y="5265530"/>
            <a:ext cx="499367" cy="18443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0D78D87-D838-4097-87D4-68BDA43CE017}"/>
              </a:ext>
            </a:extLst>
          </p:cNvPr>
          <p:cNvCxnSpPr>
            <a:cxnSpLocks/>
          </p:cNvCxnSpPr>
          <p:nvPr/>
        </p:nvCxnSpPr>
        <p:spPr>
          <a:xfrm flipH="1" flipV="1">
            <a:off x="8618503" y="5144285"/>
            <a:ext cx="413411" cy="61862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Arrow: Up 142">
            <a:extLst>
              <a:ext uri="{FF2B5EF4-FFF2-40B4-BE49-F238E27FC236}">
                <a16:creationId xmlns:a16="http://schemas.microsoft.com/office/drawing/2014/main" id="{7D2494E6-B76E-45CB-BFE9-AD8D9F1029C3}"/>
              </a:ext>
            </a:extLst>
          </p:cNvPr>
          <p:cNvSpPr/>
          <p:nvPr/>
        </p:nvSpPr>
        <p:spPr>
          <a:xfrm>
            <a:off x="8623734" y="5356069"/>
            <a:ext cx="266272" cy="468238"/>
          </a:xfrm>
          <a:prstGeom prst="upArrow">
            <a:avLst/>
          </a:prstGeom>
          <a:solidFill>
            <a:srgbClr val="7030A0">
              <a:alpha val="50000"/>
            </a:srgb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44" name="Ink 143">
                <a:extLst>
                  <a:ext uri="{FF2B5EF4-FFF2-40B4-BE49-F238E27FC236}">
                    <a16:creationId xmlns:a16="http://schemas.microsoft.com/office/drawing/2014/main" id="{C8FAEC53-6AFB-4F11-AAF2-09655B80914A}"/>
                  </a:ext>
                </a:extLst>
              </p14:cNvPr>
              <p14:cNvContentPartPr/>
              <p14:nvPr/>
            </p14:nvContentPartPr>
            <p14:xfrm>
              <a:off x="4146782" y="2291406"/>
              <a:ext cx="666360" cy="407160"/>
            </p14:xfrm>
          </p:contentPart>
        </mc:Choice>
        <mc:Fallback xmlns="">
          <p:pic>
            <p:nvPicPr>
              <p:cNvPr id="144" name="Ink 143">
                <a:extLst>
                  <a:ext uri="{FF2B5EF4-FFF2-40B4-BE49-F238E27FC236}">
                    <a16:creationId xmlns:a16="http://schemas.microsoft.com/office/drawing/2014/main" id="{C8FAEC53-6AFB-4F11-AAF2-09655B80914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137422" y="2282046"/>
                <a:ext cx="685080" cy="425880"/>
              </a:xfrm>
              <a:prstGeom prst="rect">
                <a:avLst/>
              </a:prstGeom>
            </p:spPr>
          </p:pic>
        </mc:Fallback>
      </mc:AlternateContent>
      <p:sp>
        <p:nvSpPr>
          <p:cNvPr id="145" name="TextBox 144">
            <a:extLst>
              <a:ext uri="{FF2B5EF4-FFF2-40B4-BE49-F238E27FC236}">
                <a16:creationId xmlns:a16="http://schemas.microsoft.com/office/drawing/2014/main" id="{D128B38A-FA1B-4524-802C-9D9666135600}"/>
              </a:ext>
            </a:extLst>
          </p:cNvPr>
          <p:cNvSpPr txBox="1"/>
          <p:nvPr/>
        </p:nvSpPr>
        <p:spPr>
          <a:xfrm>
            <a:off x="4891411" y="1664305"/>
            <a:ext cx="21598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could conceivably get a </a:t>
            </a:r>
          </a:p>
          <a:p>
            <a:r>
              <a:rPr lang="en-US" sz="1600" dirty="0"/>
              <a:t>real image inside</a:t>
            </a:r>
          </a:p>
          <a:p>
            <a:r>
              <a:rPr lang="en-US" sz="1600" dirty="0"/>
              <a:t>fluid if its f were </a:t>
            </a:r>
          </a:p>
          <a:p>
            <a:r>
              <a:rPr lang="en-US" sz="1600" dirty="0"/>
              <a:t>small enough.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83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96" grpId="0" animBg="1"/>
      <p:bldP spid="126" grpId="0" animBg="1"/>
      <p:bldP spid="143" grpId="0" animBg="1"/>
      <p:bldP spid="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A5952875-B8D1-460F-A00C-7D93E2F22E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495469"/>
              </p:ext>
            </p:extLst>
          </p:nvPr>
        </p:nvGraphicFramePr>
        <p:xfrm>
          <a:off x="232122" y="2171098"/>
          <a:ext cx="6081713" cy="405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4" name="Bitmap Image" r:id="rId3" imgW="3749040" imgH="2499480" progId="Paint.Picture">
                  <p:embed/>
                </p:oleObj>
              </mc:Choice>
              <mc:Fallback>
                <p:oleObj name="Bitmap Image" r:id="rId3" imgW="3749040" imgH="2499480" progId="Paint.Picture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BCD392AB-7B4F-415B-AC93-556EEA8764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22" y="2171098"/>
                        <a:ext cx="6081713" cy="4051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8AF9021-12A6-43E4-B407-D8A0BC6688FE}"/>
              </a:ext>
            </a:extLst>
          </p:cNvPr>
          <p:cNvCxnSpPr>
            <a:cxnSpLocks/>
          </p:cNvCxnSpPr>
          <p:nvPr/>
        </p:nvCxnSpPr>
        <p:spPr>
          <a:xfrm flipH="1">
            <a:off x="1127597" y="4147169"/>
            <a:ext cx="1122548" cy="1255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46193DB-2FAC-4F5E-962C-46EB29CE7DE7}"/>
              </a:ext>
            </a:extLst>
          </p:cNvPr>
          <p:cNvSpPr txBox="1"/>
          <p:nvPr/>
        </p:nvSpPr>
        <p:spPr>
          <a:xfrm>
            <a:off x="1534633" y="305966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1.33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58576-97DB-4F78-B30F-4015AC67A4CD}"/>
              </a:ext>
            </a:extLst>
          </p:cNvPr>
          <p:cNvSpPr txBox="1"/>
          <p:nvPr/>
        </p:nvSpPr>
        <p:spPr>
          <a:xfrm>
            <a:off x="4006234" y="305966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5BE064-FA5F-44BF-88DF-B2DDF1810B02}"/>
              </a:ext>
            </a:extLst>
          </p:cNvPr>
          <p:cNvSpPr txBox="1"/>
          <p:nvPr/>
        </p:nvSpPr>
        <p:spPr>
          <a:xfrm>
            <a:off x="1367408" y="5033029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20cm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06AFAE-0345-41B0-A594-85456FD334D3}"/>
              </a:ext>
            </a:extLst>
          </p:cNvPr>
          <p:cNvCxnSpPr/>
          <p:nvPr/>
        </p:nvCxnSpPr>
        <p:spPr>
          <a:xfrm>
            <a:off x="3963206" y="3990242"/>
            <a:ext cx="0" cy="13717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6CB1CE-936C-4101-B1E5-45CD6496FD3E}"/>
              </a:ext>
            </a:extLst>
          </p:cNvPr>
          <p:cNvCxnSpPr/>
          <p:nvPr/>
        </p:nvCxnSpPr>
        <p:spPr>
          <a:xfrm>
            <a:off x="3054309" y="3980839"/>
            <a:ext cx="0" cy="13717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18B8AB-A6D3-4D07-82F6-359E82A4DE43}"/>
              </a:ext>
            </a:extLst>
          </p:cNvPr>
          <p:cNvCxnSpPr>
            <a:cxnSpLocks/>
          </p:cNvCxnSpPr>
          <p:nvPr/>
        </p:nvCxnSpPr>
        <p:spPr>
          <a:xfrm flipH="1">
            <a:off x="3059811" y="4061370"/>
            <a:ext cx="89400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F8B8C9-A7D1-45ED-84A2-19D7B3BB3E39}"/>
              </a:ext>
            </a:extLst>
          </p:cNvPr>
          <p:cNvCxnSpPr>
            <a:cxnSpLocks/>
          </p:cNvCxnSpPr>
          <p:nvPr/>
        </p:nvCxnSpPr>
        <p:spPr>
          <a:xfrm rot="16200000">
            <a:off x="3047477" y="4579885"/>
            <a:ext cx="0" cy="13717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4AA038-2B93-4C06-A7BC-2BF8C54B29C1}"/>
              </a:ext>
            </a:extLst>
          </p:cNvPr>
          <p:cNvCxnSpPr>
            <a:cxnSpLocks/>
          </p:cNvCxnSpPr>
          <p:nvPr/>
        </p:nvCxnSpPr>
        <p:spPr>
          <a:xfrm flipV="1">
            <a:off x="2988502" y="4136588"/>
            <a:ext cx="110439" cy="15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5D81F345-729B-4455-99D1-55B8498DBAB1}"/>
              </a:ext>
            </a:extLst>
          </p:cNvPr>
          <p:cNvSpPr txBox="1">
            <a:spLocks/>
          </p:cNvSpPr>
          <p:nvPr/>
        </p:nvSpPr>
        <p:spPr>
          <a:xfrm>
            <a:off x="3939209" y="267598"/>
            <a:ext cx="5194852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E.3 Refracting Surfaces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678579-FFD4-4DEA-BCA3-30A12D97B527}"/>
              </a:ext>
            </a:extLst>
          </p:cNvPr>
          <p:cNvSpPr txBox="1"/>
          <p:nvPr/>
        </p:nvSpPr>
        <p:spPr>
          <a:xfrm>
            <a:off x="492982" y="875019"/>
            <a:ext cx="10742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Say our 2cm tall fish is 7cm away from the edge of the fish bowl.  Where and how tall does its fish face appear to be to cat?</a:t>
            </a:r>
          </a:p>
          <a:p>
            <a:r>
              <a:rPr lang="en-US" sz="1600" dirty="0">
                <a:solidFill>
                  <a:srgbClr val="0070C0"/>
                </a:solidFill>
              </a:rPr>
              <a:t>Do both a calculation, and drawing of the image using the ray tracing stuff. 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C91568D-F76A-433A-9E59-DE3EE6B24934}"/>
              </a:ext>
            </a:extLst>
          </p:cNvPr>
          <p:cNvCxnSpPr>
            <a:cxnSpLocks/>
          </p:cNvCxnSpPr>
          <p:nvPr/>
        </p:nvCxnSpPr>
        <p:spPr>
          <a:xfrm flipV="1">
            <a:off x="340398" y="4109503"/>
            <a:ext cx="9623482" cy="31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BD55F30-9661-465F-8646-6D9F46419689}"/>
              </a:ext>
            </a:extLst>
          </p:cNvPr>
          <p:cNvSpPr txBox="1"/>
          <p:nvPr/>
        </p:nvSpPr>
        <p:spPr>
          <a:xfrm>
            <a:off x="3189068" y="345308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7cm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8F3ACA2-B97B-431F-A4A4-8685B0FE92EB}"/>
              </a:ext>
            </a:extLst>
          </p:cNvPr>
          <p:cNvCxnSpPr>
            <a:cxnSpLocks/>
          </p:cNvCxnSpPr>
          <p:nvPr/>
        </p:nvCxnSpPr>
        <p:spPr>
          <a:xfrm>
            <a:off x="3070368" y="4642554"/>
            <a:ext cx="868841" cy="59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627EB1C-15D3-4D47-8CE3-743C9E68F058}"/>
              </a:ext>
            </a:extLst>
          </p:cNvPr>
          <p:cNvSpPr txBox="1"/>
          <p:nvPr/>
        </p:nvSpPr>
        <p:spPr>
          <a:xfrm>
            <a:off x="6891723" y="1581468"/>
            <a:ext cx="3197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 </a:t>
            </a:r>
            <a:r>
              <a:rPr lang="en-US" sz="1600" dirty="0" err="1"/>
              <a:t>gotta</a:t>
            </a:r>
            <a:r>
              <a:rPr lang="en-US" sz="1600" dirty="0"/>
              <a:t> calculate the focal length:</a:t>
            </a:r>
          </a:p>
        </p:txBody>
      </p: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3E9B4DEF-0469-46C6-9140-660D51AD78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151362"/>
              </p:ext>
            </p:extLst>
          </p:nvPr>
        </p:nvGraphicFramePr>
        <p:xfrm>
          <a:off x="6990524" y="2119089"/>
          <a:ext cx="10652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5" name="Equation" r:id="rId5" imgW="863280" imgH="431640" progId="Equation.DSMT4">
                  <p:embed/>
                </p:oleObj>
              </mc:Choice>
              <mc:Fallback>
                <p:oleObj name="Equation" r:id="rId5" imgW="8632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90524" y="2119089"/>
                        <a:ext cx="1065213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8DC9870D-DD62-4146-9799-C1B4FA679C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235606"/>
              </p:ext>
            </p:extLst>
          </p:nvPr>
        </p:nvGraphicFramePr>
        <p:xfrm>
          <a:off x="8050249" y="2123627"/>
          <a:ext cx="96837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" name="Equation" r:id="rId7" imgW="761760" imgH="393480" progId="Equation.DSMT4">
                  <p:embed/>
                </p:oleObj>
              </mc:Choice>
              <mc:Fallback>
                <p:oleObj name="Equation" r:id="rId7" imgW="761760" imgH="39348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3E9B4DEF-0469-46C6-9140-660D51AD78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50249" y="2123627"/>
                        <a:ext cx="968375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9EA7F0C2-1369-401B-A1A0-AFCDC906A5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220173"/>
              </p:ext>
            </p:extLst>
          </p:nvPr>
        </p:nvGraphicFramePr>
        <p:xfrm>
          <a:off x="9082074" y="2235551"/>
          <a:ext cx="68262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7" name="Equation" r:id="rId9" imgW="507960" imgH="177480" progId="Equation.DSMT4">
                  <p:embed/>
                </p:oleObj>
              </mc:Choice>
              <mc:Fallback>
                <p:oleObj name="Equation" r:id="rId9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82074" y="2235551"/>
                        <a:ext cx="68262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CF2DEF3-5AB9-404C-B548-DD3F85C42C4B}"/>
              </a:ext>
            </a:extLst>
          </p:cNvPr>
          <p:cNvSpPr txBox="1"/>
          <p:nvPr/>
        </p:nvSpPr>
        <p:spPr>
          <a:xfrm>
            <a:off x="6891723" y="2854432"/>
            <a:ext cx="3475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Then we use the refracting surface eqn.</a:t>
            </a:r>
            <a:endParaRPr lang="en-US" dirty="0"/>
          </a:p>
        </p:txBody>
      </p:sp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047388B2-765B-4DF0-9ED1-E13A30EE7B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116987"/>
              </p:ext>
            </p:extLst>
          </p:nvPr>
        </p:nvGraphicFramePr>
        <p:xfrm>
          <a:off x="7483385" y="3307678"/>
          <a:ext cx="1370012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8" name="Equation" r:id="rId11" imgW="939600" imgH="431640" progId="Equation.DSMT4">
                  <p:embed/>
                </p:oleObj>
              </mc:Choice>
              <mc:Fallback>
                <p:oleObj name="Equation" r:id="rId11" imgW="939600" imgH="431640" progId="Equation.DSMT4">
                  <p:embed/>
                  <p:pic>
                    <p:nvPicPr>
                      <p:cNvPr id="87" name="Object 86">
                        <a:extLst>
                          <a:ext uri="{FF2B5EF4-FFF2-40B4-BE49-F238E27FC236}">
                            <a16:creationId xmlns:a16="http://schemas.microsoft.com/office/drawing/2014/main" id="{968C1CD5-1D08-424B-A822-BFE0C2E23E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83385" y="3307678"/>
                        <a:ext cx="1370012" cy="630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2788E78-EBD2-4DDD-9910-DE0682F9237C}"/>
              </a:ext>
            </a:extLst>
          </p:cNvPr>
          <p:cNvCxnSpPr/>
          <p:nvPr/>
        </p:nvCxnSpPr>
        <p:spPr>
          <a:xfrm>
            <a:off x="8980870" y="3622796"/>
            <a:ext cx="4905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F6B0BAF8-3EB4-4683-824B-C732BFCB56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07926"/>
              </p:ext>
            </p:extLst>
          </p:nvPr>
        </p:nvGraphicFramePr>
        <p:xfrm>
          <a:off x="9588500" y="3341453"/>
          <a:ext cx="2054225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9" name="Equation" r:id="rId13" imgW="1409400" imgH="431640" progId="Equation.DSMT4">
                  <p:embed/>
                </p:oleObj>
              </mc:Choice>
              <mc:Fallback>
                <p:oleObj name="Equation" r:id="rId13" imgW="1409400" imgH="43164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047388B2-765B-4DF0-9ED1-E13A30EE7B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588500" y="3341453"/>
                        <a:ext cx="2054225" cy="630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EF23C4A-D7ED-4203-BD5F-E419B7F6E56A}"/>
              </a:ext>
            </a:extLst>
          </p:cNvPr>
          <p:cNvCxnSpPr/>
          <p:nvPr/>
        </p:nvCxnSpPr>
        <p:spPr>
          <a:xfrm>
            <a:off x="9009445" y="4356221"/>
            <a:ext cx="4905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3FCD727E-0733-4DF5-BD2E-CEF067A5EC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780157"/>
              </p:ext>
            </p:extLst>
          </p:nvPr>
        </p:nvGraphicFramePr>
        <p:xfrm>
          <a:off x="9676606" y="4024990"/>
          <a:ext cx="23685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0" name="Equation" r:id="rId15" imgW="1625400" imgH="469800" progId="Equation.DSMT4">
                  <p:embed/>
                </p:oleObj>
              </mc:Choice>
              <mc:Fallback>
                <p:oleObj name="Equation" r:id="rId15" imgW="1625400" imgH="4698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F6B0BAF8-3EB4-4683-824B-C732BFCB56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676606" y="4024990"/>
                        <a:ext cx="2368550" cy="685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040A7D2-97C2-480B-AA24-7CBFA202D413}"/>
              </a:ext>
            </a:extLst>
          </p:cNvPr>
          <p:cNvCxnSpPr/>
          <p:nvPr/>
        </p:nvCxnSpPr>
        <p:spPr>
          <a:xfrm>
            <a:off x="9016616" y="5003158"/>
            <a:ext cx="4905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8198A481-037E-4735-ACD1-747C8A671F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403590"/>
              </p:ext>
            </p:extLst>
          </p:nvPr>
        </p:nvGraphicFramePr>
        <p:xfrm>
          <a:off x="9713119" y="4820916"/>
          <a:ext cx="1147762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1" name="Equation" r:id="rId17" imgW="787320" imgH="228600" progId="Equation.DSMT4">
                  <p:embed/>
                </p:oleObj>
              </mc:Choice>
              <mc:Fallback>
                <p:oleObj name="Equation" r:id="rId17" imgW="787320" imgH="22860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3FCD727E-0733-4DF5-BD2E-CEF067A5EC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713119" y="4820916"/>
                        <a:ext cx="1147762" cy="3333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1FB5BCB6-5D80-4E0F-821A-6BA93EB2E641}"/>
              </a:ext>
            </a:extLst>
          </p:cNvPr>
          <p:cNvSpPr txBox="1"/>
          <p:nvPr/>
        </p:nvSpPr>
        <p:spPr>
          <a:xfrm>
            <a:off x="7071472" y="5233084"/>
            <a:ext cx="4444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Then to get height, use the magnification equation.</a:t>
            </a:r>
            <a:endParaRPr lang="en-US" dirty="0"/>
          </a:p>
        </p:txBody>
      </p:sp>
      <p:graphicFrame>
        <p:nvGraphicFramePr>
          <p:cNvPr id="59" name="Object 58">
            <a:extLst>
              <a:ext uri="{FF2B5EF4-FFF2-40B4-BE49-F238E27FC236}">
                <a16:creationId xmlns:a16="http://schemas.microsoft.com/office/drawing/2014/main" id="{A2FB67D8-F3AE-4F98-8BE8-B1A2795FAC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214383"/>
              </p:ext>
            </p:extLst>
          </p:nvPr>
        </p:nvGraphicFramePr>
        <p:xfrm>
          <a:off x="7575225" y="5749215"/>
          <a:ext cx="788513" cy="337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" name="Equation" r:id="rId19" imgW="533160" imgH="228600" progId="Equation.DSMT4">
                  <p:embed/>
                </p:oleObj>
              </mc:Choice>
              <mc:Fallback>
                <p:oleObj name="Equation" r:id="rId19" imgW="533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575225" y="5749215"/>
                        <a:ext cx="788513" cy="3379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C482BF5C-E87E-449A-990D-BC5B27B318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563321"/>
              </p:ext>
            </p:extLst>
          </p:nvPr>
        </p:nvGraphicFramePr>
        <p:xfrm>
          <a:off x="8367479" y="5560994"/>
          <a:ext cx="13112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3" name="Equation" r:id="rId21" imgW="888840" imgH="482400" progId="Equation.DSMT4">
                  <p:embed/>
                </p:oleObj>
              </mc:Choice>
              <mc:Fallback>
                <p:oleObj name="Equation" r:id="rId21" imgW="888840" imgH="482400" progId="Equation.DSMT4">
                  <p:embed/>
                  <p:pic>
                    <p:nvPicPr>
                      <p:cNvPr id="59" name="Object 58">
                        <a:extLst>
                          <a:ext uri="{FF2B5EF4-FFF2-40B4-BE49-F238E27FC236}">
                            <a16:creationId xmlns:a16="http://schemas.microsoft.com/office/drawing/2014/main" id="{A2FB67D8-F3AE-4F98-8BE8-B1A2795FA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367479" y="5560994"/>
                        <a:ext cx="131127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>
            <a:extLst>
              <a:ext uri="{FF2B5EF4-FFF2-40B4-BE49-F238E27FC236}">
                <a16:creationId xmlns:a16="http://schemas.microsoft.com/office/drawing/2014/main" id="{3A3E77BC-4FCD-441A-AF93-FBEB742289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242335"/>
              </p:ext>
            </p:extLst>
          </p:nvPr>
        </p:nvGraphicFramePr>
        <p:xfrm>
          <a:off x="9676606" y="5641984"/>
          <a:ext cx="2262187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4" name="Equation" r:id="rId23" imgW="1663560" imgH="431640" progId="Equation.DSMT4">
                  <p:embed/>
                </p:oleObj>
              </mc:Choice>
              <mc:Fallback>
                <p:oleObj name="Equation" r:id="rId23" imgW="1663560" imgH="431640" progId="Equation.DSMT4">
                  <p:embed/>
                  <p:pic>
                    <p:nvPicPr>
                      <p:cNvPr id="60" name="Object 59">
                        <a:extLst>
                          <a:ext uri="{FF2B5EF4-FFF2-40B4-BE49-F238E27FC236}">
                            <a16:creationId xmlns:a16="http://schemas.microsoft.com/office/drawing/2014/main" id="{C482BF5C-E87E-449A-990D-BC5B27B318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676606" y="5641984"/>
                        <a:ext cx="2262187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C336D547-1FBF-4051-8948-E4B2A26DCB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770859"/>
              </p:ext>
            </p:extLst>
          </p:nvPr>
        </p:nvGraphicFramePr>
        <p:xfrm>
          <a:off x="9713119" y="6302880"/>
          <a:ext cx="958850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5" name="Equation" r:id="rId25" imgW="647640" imgH="203040" progId="Equation.DSMT4">
                  <p:embed/>
                </p:oleObj>
              </mc:Choice>
              <mc:Fallback>
                <p:oleObj name="Equation" r:id="rId25" imgW="647640" imgH="203040" progId="Equation.DSMT4">
                  <p:embed/>
                  <p:pic>
                    <p:nvPicPr>
                      <p:cNvPr id="59" name="Object 58">
                        <a:extLst>
                          <a:ext uri="{FF2B5EF4-FFF2-40B4-BE49-F238E27FC236}">
                            <a16:creationId xmlns:a16="http://schemas.microsoft.com/office/drawing/2014/main" id="{A2FB67D8-F3AE-4F98-8BE8-B1A2795FA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713119" y="6302880"/>
                        <a:ext cx="958850" cy="30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2555604-232A-4027-8722-F78C222318DB}"/>
              </a:ext>
            </a:extLst>
          </p:cNvPr>
          <p:cNvCxnSpPr>
            <a:cxnSpLocks/>
          </p:cNvCxnSpPr>
          <p:nvPr/>
        </p:nvCxnSpPr>
        <p:spPr>
          <a:xfrm>
            <a:off x="667206" y="2198553"/>
            <a:ext cx="527063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DFF39BD-227D-4244-A51E-24140EFD215F}"/>
              </a:ext>
            </a:extLst>
          </p:cNvPr>
          <p:cNvCxnSpPr>
            <a:cxnSpLocks/>
          </p:cNvCxnSpPr>
          <p:nvPr/>
        </p:nvCxnSpPr>
        <p:spPr>
          <a:xfrm>
            <a:off x="3891674" y="2040338"/>
            <a:ext cx="0" cy="33332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6DB49019-E3FF-4891-9E87-D806C8CDFBF1}"/>
              </a:ext>
            </a:extLst>
          </p:cNvPr>
          <p:cNvSpPr txBox="1"/>
          <p:nvPr/>
        </p:nvSpPr>
        <p:spPr>
          <a:xfrm>
            <a:off x="1466686" y="1569569"/>
            <a:ext cx="1748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region where light </a:t>
            </a:r>
          </a:p>
          <a:p>
            <a:r>
              <a:rPr lang="en-US" sz="1600" dirty="0"/>
              <a:t>came from: x</a:t>
            </a:r>
            <a:r>
              <a:rPr lang="en-US" sz="1600" baseline="-25000" dirty="0"/>
              <a:t>o</a:t>
            </a:r>
            <a:r>
              <a:rPr lang="en-US" sz="1600" dirty="0"/>
              <a:t> &gt; 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C684A4-0C1C-405F-8E20-3A7F0B9970C2}"/>
              </a:ext>
            </a:extLst>
          </p:cNvPr>
          <p:cNvSpPr txBox="1"/>
          <p:nvPr/>
        </p:nvSpPr>
        <p:spPr>
          <a:xfrm>
            <a:off x="4115789" y="1606206"/>
            <a:ext cx="1748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region where light </a:t>
            </a:r>
          </a:p>
          <a:p>
            <a:r>
              <a:rPr lang="en-US" sz="1600" dirty="0"/>
              <a:t>went: x</a:t>
            </a:r>
            <a:r>
              <a:rPr lang="en-US" sz="1600" baseline="-25000" dirty="0"/>
              <a:t>i</a:t>
            </a:r>
            <a:r>
              <a:rPr lang="en-US" sz="1600" dirty="0"/>
              <a:t> &gt; 0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D9A9B78-53A9-468D-BFA1-5F19E08ED429}"/>
              </a:ext>
            </a:extLst>
          </p:cNvPr>
          <p:cNvCxnSpPr>
            <a:cxnSpLocks/>
          </p:cNvCxnSpPr>
          <p:nvPr/>
        </p:nvCxnSpPr>
        <p:spPr>
          <a:xfrm flipV="1">
            <a:off x="3949507" y="4014876"/>
            <a:ext cx="6398669" cy="6242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2AC364D-2908-4475-8921-01991699E6E7}"/>
              </a:ext>
            </a:extLst>
          </p:cNvPr>
          <p:cNvCxnSpPr/>
          <p:nvPr/>
        </p:nvCxnSpPr>
        <p:spPr>
          <a:xfrm flipV="1">
            <a:off x="3051028" y="4134636"/>
            <a:ext cx="921041" cy="5079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7661636-9EBB-4B55-A899-052FC91E8E00}"/>
              </a:ext>
            </a:extLst>
          </p:cNvPr>
          <p:cNvCxnSpPr>
            <a:cxnSpLocks/>
          </p:cNvCxnSpPr>
          <p:nvPr/>
        </p:nvCxnSpPr>
        <p:spPr>
          <a:xfrm flipV="1">
            <a:off x="3965322" y="3154578"/>
            <a:ext cx="1119362" cy="9800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6B57ACC-14DE-40C8-BAE7-502458494504}"/>
              </a:ext>
            </a:extLst>
          </p:cNvPr>
          <p:cNvCxnSpPr>
            <a:cxnSpLocks/>
          </p:cNvCxnSpPr>
          <p:nvPr/>
        </p:nvCxnSpPr>
        <p:spPr>
          <a:xfrm flipH="1">
            <a:off x="2741022" y="4639137"/>
            <a:ext cx="1157203" cy="158084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5DCDCEF-4E3C-4F18-9588-8D04DFB04FBA}"/>
              </a:ext>
            </a:extLst>
          </p:cNvPr>
          <p:cNvCxnSpPr>
            <a:cxnSpLocks/>
          </p:cNvCxnSpPr>
          <p:nvPr/>
        </p:nvCxnSpPr>
        <p:spPr>
          <a:xfrm flipH="1">
            <a:off x="2918800" y="4103233"/>
            <a:ext cx="1062795" cy="89170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79267A2-F8D5-4901-8679-978752EB3F9D}"/>
              </a:ext>
            </a:extLst>
          </p:cNvPr>
          <p:cNvCxnSpPr/>
          <p:nvPr/>
        </p:nvCxnSpPr>
        <p:spPr>
          <a:xfrm flipV="1">
            <a:off x="4006234" y="4115639"/>
            <a:ext cx="5343405" cy="1253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8F050C5B-89C3-4484-9195-08963B3758E5}"/>
              </a:ext>
            </a:extLst>
          </p:cNvPr>
          <p:cNvSpPr txBox="1"/>
          <p:nvPr/>
        </p:nvSpPr>
        <p:spPr>
          <a:xfrm>
            <a:off x="9211535" y="378990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pic>
        <p:nvPicPr>
          <p:cNvPr id="99" name="Graphic 98" descr="Fish">
            <a:extLst>
              <a:ext uri="{FF2B5EF4-FFF2-40B4-BE49-F238E27FC236}">
                <a16:creationId xmlns:a16="http://schemas.microsoft.com/office/drawing/2014/main" id="{D1A70B82-D312-4DC8-821B-FDFA6AD5484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453619" y="3585076"/>
            <a:ext cx="914400" cy="1598771"/>
          </a:xfrm>
          <a:prstGeom prst="rect">
            <a:avLst/>
          </a:prstGeom>
        </p:spPr>
      </p:pic>
      <p:pic>
        <p:nvPicPr>
          <p:cNvPr id="100" name="Graphic 99" descr="Fish">
            <a:extLst>
              <a:ext uri="{FF2B5EF4-FFF2-40B4-BE49-F238E27FC236}">
                <a16:creationId xmlns:a16="http://schemas.microsoft.com/office/drawing/2014/main" id="{6F0D8EB3-97FD-445E-ACDE-49E4E61E450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667615" y="3376059"/>
            <a:ext cx="914400" cy="211495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2831BD-91EE-4436-99C3-8821C772D819}"/>
              </a:ext>
            </a:extLst>
          </p:cNvPr>
          <p:cNvCxnSpPr>
            <a:cxnSpLocks/>
          </p:cNvCxnSpPr>
          <p:nvPr/>
        </p:nvCxnSpPr>
        <p:spPr>
          <a:xfrm>
            <a:off x="3043721" y="4134636"/>
            <a:ext cx="7307" cy="50791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9909B83-5790-45B0-B26F-263664FCC35B}"/>
              </a:ext>
            </a:extLst>
          </p:cNvPr>
          <p:cNvSpPr txBox="1"/>
          <p:nvPr/>
        </p:nvSpPr>
        <p:spPr>
          <a:xfrm>
            <a:off x="2509782" y="41962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2cm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4CE55C0-2E5C-4DFC-9622-E916A77D7185}"/>
              </a:ext>
            </a:extLst>
          </p:cNvPr>
          <p:cNvCxnSpPr>
            <a:cxnSpLocks/>
          </p:cNvCxnSpPr>
          <p:nvPr/>
        </p:nvCxnSpPr>
        <p:spPr>
          <a:xfrm flipH="1">
            <a:off x="3251102" y="4820916"/>
            <a:ext cx="6405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0F28E16-A447-45AC-84A4-9B34B5787258}"/>
              </a:ext>
            </a:extLst>
          </p:cNvPr>
          <p:cNvCxnSpPr>
            <a:cxnSpLocks/>
          </p:cNvCxnSpPr>
          <p:nvPr/>
        </p:nvCxnSpPr>
        <p:spPr>
          <a:xfrm>
            <a:off x="3258155" y="4774765"/>
            <a:ext cx="0" cy="1032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6F6801F-B81F-4FDF-8371-A89B251DA867}"/>
              </a:ext>
            </a:extLst>
          </p:cNvPr>
          <p:cNvCxnSpPr>
            <a:cxnSpLocks/>
          </p:cNvCxnSpPr>
          <p:nvPr/>
        </p:nvCxnSpPr>
        <p:spPr>
          <a:xfrm>
            <a:off x="3891674" y="4758401"/>
            <a:ext cx="0" cy="1272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EBF31A1-FA59-4538-83D5-C245D0F35D19}"/>
              </a:ext>
            </a:extLst>
          </p:cNvPr>
          <p:cNvCxnSpPr>
            <a:cxnSpLocks/>
          </p:cNvCxnSpPr>
          <p:nvPr/>
        </p:nvCxnSpPr>
        <p:spPr>
          <a:xfrm>
            <a:off x="3258155" y="4134635"/>
            <a:ext cx="0" cy="5951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9FA57B2-0E3A-4A04-819A-81FD70A45472}"/>
              </a:ext>
            </a:extLst>
          </p:cNvPr>
          <p:cNvCxnSpPr>
            <a:cxnSpLocks/>
          </p:cNvCxnSpPr>
          <p:nvPr/>
        </p:nvCxnSpPr>
        <p:spPr>
          <a:xfrm rot="16200000">
            <a:off x="3265211" y="4064492"/>
            <a:ext cx="0" cy="1371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88702C6-0CE7-4782-AAB4-8C2821503847}"/>
              </a:ext>
            </a:extLst>
          </p:cNvPr>
          <p:cNvCxnSpPr>
            <a:cxnSpLocks/>
          </p:cNvCxnSpPr>
          <p:nvPr/>
        </p:nvCxnSpPr>
        <p:spPr>
          <a:xfrm rot="16200000">
            <a:off x="3251101" y="4669304"/>
            <a:ext cx="0" cy="1371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3D86673C-0CCB-49C5-AE53-6CB633CA7691}"/>
              </a:ext>
            </a:extLst>
          </p:cNvPr>
          <p:cNvSpPr txBox="1"/>
          <p:nvPr/>
        </p:nvSpPr>
        <p:spPr>
          <a:xfrm>
            <a:off x="3289262" y="4990046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5.8cm</a:t>
            </a:r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5265A09-8570-47A3-A7A9-486E11784BEB}"/>
              </a:ext>
            </a:extLst>
          </p:cNvPr>
          <p:cNvSpPr txBox="1"/>
          <p:nvPr/>
        </p:nvSpPr>
        <p:spPr>
          <a:xfrm>
            <a:off x="3231850" y="4230693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2.2cm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0" grpId="0"/>
      <p:bldP spid="58" grpId="0"/>
      <p:bldP spid="97" grpId="0"/>
      <p:bldP spid="113" grpId="0"/>
      <p:bldP spid="1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551</Words>
  <Application>Microsoft Office PowerPoint</Application>
  <PresentationFormat>Widescreen</PresentationFormat>
  <Paragraphs>97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Bitmap Image</vt:lpstr>
      <vt:lpstr>Equation</vt:lpstr>
      <vt:lpstr>MathType 7.0 Equation</vt:lpstr>
      <vt:lpstr>E.3 Refracting Surfaces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E.3 Refracting Surfaces</dc:title>
  <dc:creator>Andrew Douglas</dc:creator>
  <cp:lastModifiedBy>Andrew Douglas</cp:lastModifiedBy>
  <cp:revision>95</cp:revision>
  <dcterms:created xsi:type="dcterms:W3CDTF">2018-05-12T17:45:52Z</dcterms:created>
  <dcterms:modified xsi:type="dcterms:W3CDTF">2020-09-19T17:55:43Z</dcterms:modified>
</cp:coreProperties>
</file>